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6" r:id="rId5"/>
    <p:sldId id="260" r:id="rId6"/>
    <p:sldId id="261" r:id="rId7"/>
    <p:sldId id="267" r:id="rId8"/>
    <p:sldId id="263" r:id="rId9"/>
    <p:sldId id="264" r:id="rId10"/>
  </p:sldIdLst>
  <p:sldSz cx="12192000" cy="6858000"/>
  <p:notesSz cx="12192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  <a:srgbClr val="99CC00"/>
    <a:srgbClr val="5B7BD5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C8E810-86D0-4E83-BF45-F69D511AAE58}" type="doc">
      <dgm:prSet loTypeId="urn:microsoft.com/office/officeart/2005/8/layout/radial4" loCatId="relationship" qsTypeId="urn:microsoft.com/office/officeart/2005/8/quickstyle/3d1" qsCatId="3D" csTypeId="urn:microsoft.com/office/officeart/2005/8/colors/colorful4" csCatId="colorful" phldr="1"/>
      <dgm:spPr bwMode="auto"/>
      <dgm:t>
        <a:bodyPr/>
        <a:lstStyle/>
        <a:p>
          <a:pPr>
            <a:defRPr/>
          </a:pPr>
          <a:endParaRPr lang="ru-RU"/>
        </a:p>
      </dgm:t>
    </dgm:pt>
    <dgm:pt modelId="{F837FFD4-8E7C-4A91-B1B6-9011DF7C96F6}" type="pres">
      <dgm:prSet presAssocID="{A5C8E810-86D0-4E83-BF45-F69D511AAE58}" presName="cycle" presStyleCnt="0">
        <dgm:presLayoutVars>
          <dgm:chMax val="1"/>
          <dgm:dir/>
          <dgm:animLvl val="ctr"/>
          <dgm:resizeHandles val="exact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</dgm:ptLst>
  <dgm:cxnLst>
    <dgm:cxn modelId="{6F9CF129-57CC-4ACB-9B72-7F4928132EFE}" type="presOf" srcId="{A5C8E810-86D0-4E83-BF45-F69D511AAE58}" destId="{F837FFD4-8E7C-4A91-B1B6-9011DF7C96F6}" srcOrd="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65F06D5-FABA-4A49-B333-095F793380F2}" type="doc">
      <dgm:prSet loTypeId="urn:microsoft.com/office/officeart/2005/8/layout/cycle6" loCatId="cycle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5444348-B1BF-4267-A846-7B8FE0E6601B}">
      <dgm:prSet phldrT="[Текст]" custT="1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ru-RU" sz="1800" b="0" dirty="0" smtClean="0">
              <a:latin typeface="Times New Roman"/>
              <a:cs typeface="Times New Roman"/>
            </a:rPr>
            <a:t>Основные положения Указа Президента Российской Федерации от </a:t>
          </a:r>
          <a:r>
            <a:rPr lang="ru-RU" sz="1800" b="0" i="0" u="none" strike="noStrike" cap="none" spc="0" dirty="0" smtClean="0">
              <a:latin typeface="Times New Roman"/>
              <a:ea typeface="Times New Roman"/>
              <a:cs typeface="Times New Roman"/>
            </a:rPr>
            <a:t>7 мая 2024 года № 309 «О национальных целях развития Российской Федерации на период до 2030 года и на перспективу до 2036 года»</a:t>
          </a:r>
          <a:endParaRPr lang="ru-RU" sz="1800" dirty="0"/>
        </a:p>
      </dgm:t>
    </dgm:pt>
    <dgm:pt modelId="{1A75A244-7295-4087-A878-4F309C194492}" type="parTrans" cxnId="{943BB8AE-B5DF-4B9D-BB1B-5347E63E8232}">
      <dgm:prSet/>
      <dgm:spPr/>
      <dgm:t>
        <a:bodyPr/>
        <a:lstStyle/>
        <a:p>
          <a:endParaRPr lang="ru-RU" sz="1800"/>
        </a:p>
      </dgm:t>
    </dgm:pt>
    <dgm:pt modelId="{4A5C9154-FF62-4B61-8774-3F356C7DDAC1}" type="sibTrans" cxnId="{943BB8AE-B5DF-4B9D-BB1B-5347E63E8232}">
      <dgm:prSet/>
      <dgm:spPr/>
      <dgm:t>
        <a:bodyPr/>
        <a:lstStyle/>
        <a:p>
          <a:endParaRPr lang="ru-RU" sz="1800"/>
        </a:p>
      </dgm:t>
    </dgm:pt>
    <dgm:pt modelId="{FD078B15-276B-4949-8FA6-C4A47BFE7ACB}">
      <dgm:prSet phldrT="[Текст]" custT="1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ru-RU" sz="1800" b="0" smtClean="0">
              <a:latin typeface="Times New Roman"/>
              <a:cs typeface="Times New Roman"/>
            </a:rPr>
            <a:t>Основные направления налоговой, бюджетной и долговой политики Ханты – Мансийского автономного округа – Югры на 2025 год и на плановый период 2026 и 2027 годов</a:t>
          </a:r>
          <a:endParaRPr lang="ru-RU" sz="1800" dirty="0"/>
        </a:p>
      </dgm:t>
    </dgm:pt>
    <dgm:pt modelId="{397AD4D5-CAB5-4705-A226-8A0824F9836D}" type="parTrans" cxnId="{A572BB38-D449-41E5-A775-8F5AD6DB6B7F}">
      <dgm:prSet/>
      <dgm:spPr/>
      <dgm:t>
        <a:bodyPr/>
        <a:lstStyle/>
        <a:p>
          <a:endParaRPr lang="ru-RU" sz="1800"/>
        </a:p>
      </dgm:t>
    </dgm:pt>
    <dgm:pt modelId="{93461936-4D95-4BDA-923B-4A11858BF8E0}" type="sibTrans" cxnId="{A572BB38-D449-41E5-A775-8F5AD6DB6B7F}">
      <dgm:prSet/>
      <dgm:spPr/>
      <dgm:t>
        <a:bodyPr/>
        <a:lstStyle/>
        <a:p>
          <a:endParaRPr lang="ru-RU" sz="1800"/>
        </a:p>
      </dgm:t>
    </dgm:pt>
    <dgm:pt modelId="{56BBFB6D-EB4D-4732-B36F-53F3994C7C0F}">
      <dgm:prSet phldrT="[Текст]" custT="1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ru-RU" sz="1800" b="0" smtClean="0">
              <a:latin typeface="Times New Roman"/>
              <a:cs typeface="Times New Roman"/>
            </a:rPr>
            <a:t>Стратегические цели развития города Покачи, определенных в Стратегии социально - экономического развития  города Покачи </a:t>
          </a:r>
          <a:r>
            <a:rPr lang="ru-RU" sz="1800" b="0" i="0" u="none" strike="noStrike" cap="none" spc="0" smtClean="0">
              <a:latin typeface="Times New Roman"/>
              <a:ea typeface="Times New Roman"/>
              <a:cs typeface="Times New Roman"/>
            </a:rPr>
            <a:t>до 2036 года с целевыми ориентирами до 2050 года</a:t>
          </a:r>
          <a:endParaRPr lang="ru-RU" sz="1800" dirty="0"/>
        </a:p>
      </dgm:t>
    </dgm:pt>
    <dgm:pt modelId="{B07269B6-A5A2-4A92-8141-DFA89A29DEDB}" type="parTrans" cxnId="{0ECB8BC1-5035-443B-B3A7-5712CF1AC5A2}">
      <dgm:prSet/>
      <dgm:spPr/>
      <dgm:t>
        <a:bodyPr/>
        <a:lstStyle/>
        <a:p>
          <a:endParaRPr lang="ru-RU" sz="1800"/>
        </a:p>
      </dgm:t>
    </dgm:pt>
    <dgm:pt modelId="{1A80D4C2-8FF9-4DB3-9DD0-938CA2FBACAE}" type="sibTrans" cxnId="{0ECB8BC1-5035-443B-B3A7-5712CF1AC5A2}">
      <dgm:prSet/>
      <dgm:spPr/>
      <dgm:t>
        <a:bodyPr/>
        <a:lstStyle/>
        <a:p>
          <a:endParaRPr lang="ru-RU" sz="1800"/>
        </a:p>
      </dgm:t>
    </dgm:pt>
    <dgm:pt modelId="{3297F341-9C27-4E86-AB6E-A201FF170E81}">
      <dgm:prSet phldrT="[Текст]" custT="1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ru-RU" sz="1800" b="0" smtClean="0">
              <a:latin typeface="Times New Roman"/>
              <a:cs typeface="Times New Roman"/>
            </a:rPr>
            <a:t>Прогноз социально-экономического развития муниципального образования город Покачи на 2025 год и на плановый период до 2027 года</a:t>
          </a:r>
          <a:endParaRPr lang="ru-RU" sz="1800" dirty="0"/>
        </a:p>
      </dgm:t>
    </dgm:pt>
    <dgm:pt modelId="{434C2C1D-B7CF-4B3E-85EA-761222B9661D}" type="parTrans" cxnId="{CBC3EDBE-6E54-448E-A179-E9B89F72F719}">
      <dgm:prSet/>
      <dgm:spPr/>
      <dgm:t>
        <a:bodyPr/>
        <a:lstStyle/>
        <a:p>
          <a:endParaRPr lang="ru-RU" sz="1800"/>
        </a:p>
      </dgm:t>
    </dgm:pt>
    <dgm:pt modelId="{36160B03-EDFC-48A3-B28E-98743C22C48C}" type="sibTrans" cxnId="{CBC3EDBE-6E54-448E-A179-E9B89F72F719}">
      <dgm:prSet/>
      <dgm:spPr/>
      <dgm:t>
        <a:bodyPr/>
        <a:lstStyle/>
        <a:p>
          <a:endParaRPr lang="ru-RU" sz="1800"/>
        </a:p>
      </dgm:t>
    </dgm:pt>
    <dgm:pt modelId="{4D56643F-9F4C-4D9C-AB3B-11E8EF0F4B3F}">
      <dgm:prSet phldrT="[Текст]" custT="1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ru-RU" sz="1800" b="0" smtClean="0">
              <a:latin typeface="Times New Roman"/>
              <a:cs typeface="Times New Roman"/>
            </a:rPr>
            <a:t>Послания Президента Российской Федерации Федеральному Собранию Российской Федерации 29 февраля 2024 года</a:t>
          </a:r>
          <a:endParaRPr lang="ru-RU" sz="1800" dirty="0"/>
        </a:p>
      </dgm:t>
    </dgm:pt>
    <dgm:pt modelId="{13C29F99-4866-4BE0-A86C-DBA2BEE210BF}" type="parTrans" cxnId="{5BF923C2-2A88-49C6-BD2D-B63BD963E257}">
      <dgm:prSet/>
      <dgm:spPr/>
      <dgm:t>
        <a:bodyPr/>
        <a:lstStyle/>
        <a:p>
          <a:endParaRPr lang="ru-RU" sz="1800"/>
        </a:p>
      </dgm:t>
    </dgm:pt>
    <dgm:pt modelId="{3B0E56ED-6B5C-4BCA-824A-86A16E349FB9}" type="sibTrans" cxnId="{5BF923C2-2A88-49C6-BD2D-B63BD963E257}">
      <dgm:prSet/>
      <dgm:spPr/>
      <dgm:t>
        <a:bodyPr/>
        <a:lstStyle/>
        <a:p>
          <a:endParaRPr lang="ru-RU" sz="1800"/>
        </a:p>
      </dgm:t>
    </dgm:pt>
    <dgm:pt modelId="{F2973CA6-B220-48CF-A6C3-8007ADCAC919}">
      <dgm:prSet custT="1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ru-RU" sz="1800" b="0" dirty="0" smtClean="0">
              <a:latin typeface="Times New Roman"/>
              <a:cs typeface="Times New Roman"/>
            </a:rPr>
            <a:t>Основные положения Указов Президента Российской Федерации от 2012 года</a:t>
          </a:r>
          <a:endParaRPr lang="ru-RU" sz="1800" b="0" dirty="0"/>
        </a:p>
      </dgm:t>
    </dgm:pt>
    <dgm:pt modelId="{FA1CBDC1-430A-4368-8DFE-B80D1D693EE1}" type="parTrans" cxnId="{C2A9A161-A4B2-4980-820A-0DD23BA29011}">
      <dgm:prSet/>
      <dgm:spPr/>
      <dgm:t>
        <a:bodyPr/>
        <a:lstStyle/>
        <a:p>
          <a:endParaRPr lang="ru-RU" sz="1800"/>
        </a:p>
      </dgm:t>
    </dgm:pt>
    <dgm:pt modelId="{68382F9A-47F5-406A-81BF-73DF0FF7DF0A}" type="sibTrans" cxnId="{C2A9A161-A4B2-4980-820A-0DD23BA29011}">
      <dgm:prSet/>
      <dgm:spPr/>
      <dgm:t>
        <a:bodyPr/>
        <a:lstStyle/>
        <a:p>
          <a:endParaRPr lang="ru-RU" sz="1800"/>
        </a:p>
      </dgm:t>
    </dgm:pt>
    <dgm:pt modelId="{6B2AFB69-85DC-47C5-8D99-2065C8665377}" type="pres">
      <dgm:prSet presAssocID="{065F06D5-FABA-4A49-B333-095F793380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85DE1CE-494C-4CCF-889A-BBE9F086C715}" type="pres">
      <dgm:prSet presAssocID="{15444348-B1BF-4267-A846-7B8FE0E6601B}" presName="node" presStyleLbl="node1" presStyleIdx="0" presStyleCnt="6" custScaleX="221921" custScaleY="147928" custRadScaleRad="90323" custRadScaleInc="66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BD92F6-2DFB-4D36-A2D4-57A3D901F7A2}" type="pres">
      <dgm:prSet presAssocID="{15444348-B1BF-4267-A846-7B8FE0E6601B}" presName="spNode" presStyleCnt="0"/>
      <dgm:spPr/>
    </dgm:pt>
    <dgm:pt modelId="{C9692D53-11D8-485D-B02F-130F847E961C}" type="pres">
      <dgm:prSet presAssocID="{4A5C9154-FF62-4B61-8774-3F356C7DDAC1}" presName="sibTrans" presStyleLbl="sibTrans1D1" presStyleIdx="0" presStyleCnt="6"/>
      <dgm:spPr/>
      <dgm:t>
        <a:bodyPr/>
        <a:lstStyle/>
        <a:p>
          <a:endParaRPr lang="ru-RU"/>
        </a:p>
      </dgm:t>
    </dgm:pt>
    <dgm:pt modelId="{ABB95280-6FCE-446E-926C-307E8665464F}" type="pres">
      <dgm:prSet presAssocID="{FD078B15-276B-4949-8FA6-C4A47BFE7ACB}" presName="node" presStyleLbl="node1" presStyleIdx="1" presStyleCnt="6" custScaleX="221921" custScaleY="120895" custRadScaleRad="138572" custRadScaleInc="930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D98FCE-15F1-4B4A-B843-099CE98B647F}" type="pres">
      <dgm:prSet presAssocID="{FD078B15-276B-4949-8FA6-C4A47BFE7ACB}" presName="spNode" presStyleCnt="0"/>
      <dgm:spPr/>
    </dgm:pt>
    <dgm:pt modelId="{4AE18D4C-5105-49E5-A116-C2EC31A3D5C7}" type="pres">
      <dgm:prSet presAssocID="{93461936-4D95-4BDA-923B-4A11858BF8E0}" presName="sibTrans" presStyleLbl="sibTrans1D1" presStyleIdx="1" presStyleCnt="6"/>
      <dgm:spPr/>
      <dgm:t>
        <a:bodyPr/>
        <a:lstStyle/>
        <a:p>
          <a:endParaRPr lang="ru-RU"/>
        </a:p>
      </dgm:t>
    </dgm:pt>
    <dgm:pt modelId="{8EC4521C-25F8-4EE5-B1C4-581E3C0A6357}" type="pres">
      <dgm:prSet presAssocID="{56BBFB6D-EB4D-4732-B36F-53F3994C7C0F}" presName="node" presStyleLbl="node1" presStyleIdx="2" presStyleCnt="6" custScaleX="221921" custScaleY="120895" custRadScaleRad="140317" custRadScaleInc="-774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A2E0F1-5514-4CEC-B216-1F361D4F1085}" type="pres">
      <dgm:prSet presAssocID="{56BBFB6D-EB4D-4732-B36F-53F3994C7C0F}" presName="spNode" presStyleCnt="0"/>
      <dgm:spPr/>
    </dgm:pt>
    <dgm:pt modelId="{B75225A6-A4ED-467D-91B9-9B31F6B00D8F}" type="pres">
      <dgm:prSet presAssocID="{1A80D4C2-8FF9-4DB3-9DD0-938CA2FBACAE}" presName="sibTrans" presStyleLbl="sibTrans1D1" presStyleIdx="2" presStyleCnt="6"/>
      <dgm:spPr/>
      <dgm:t>
        <a:bodyPr/>
        <a:lstStyle/>
        <a:p>
          <a:endParaRPr lang="ru-RU"/>
        </a:p>
      </dgm:t>
    </dgm:pt>
    <dgm:pt modelId="{DA221B0C-402A-4752-AF02-D2F85187E5B6}" type="pres">
      <dgm:prSet presAssocID="{3297F341-9C27-4E86-AB6E-A201FF170E81}" presName="node" presStyleLbl="node1" presStyleIdx="3" presStyleCnt="6" custScaleX="221921" custScaleY="120895" custRadScaleRad="89829" custRadScaleInc="-106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587B63-6CC1-4B3B-A329-58A88E2424A7}" type="pres">
      <dgm:prSet presAssocID="{3297F341-9C27-4E86-AB6E-A201FF170E81}" presName="spNode" presStyleCnt="0"/>
      <dgm:spPr/>
    </dgm:pt>
    <dgm:pt modelId="{118A2510-1A2C-4DDC-8042-72CF931A0633}" type="pres">
      <dgm:prSet presAssocID="{36160B03-EDFC-48A3-B28E-98743C22C48C}" presName="sibTrans" presStyleLbl="sibTrans1D1" presStyleIdx="3" presStyleCnt="6"/>
      <dgm:spPr/>
      <dgm:t>
        <a:bodyPr/>
        <a:lstStyle/>
        <a:p>
          <a:endParaRPr lang="ru-RU"/>
        </a:p>
      </dgm:t>
    </dgm:pt>
    <dgm:pt modelId="{3AB4F8C1-AEC9-41D2-BF72-FA51B937B65A}" type="pres">
      <dgm:prSet presAssocID="{4D56643F-9F4C-4D9C-AB3B-11E8EF0F4B3F}" presName="node" presStyleLbl="node1" presStyleIdx="4" presStyleCnt="6" custScaleX="221921" custScaleY="120895" custRadScaleRad="144168" custRadScaleInc="733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D84202-8163-4A91-B01A-6394525F2275}" type="pres">
      <dgm:prSet presAssocID="{4D56643F-9F4C-4D9C-AB3B-11E8EF0F4B3F}" presName="spNode" presStyleCnt="0"/>
      <dgm:spPr/>
    </dgm:pt>
    <dgm:pt modelId="{029C6E5A-64FF-47D1-A405-AD28C224663C}" type="pres">
      <dgm:prSet presAssocID="{3B0E56ED-6B5C-4BCA-824A-86A16E349FB9}" presName="sibTrans" presStyleLbl="sibTrans1D1" presStyleIdx="4" presStyleCnt="6"/>
      <dgm:spPr/>
      <dgm:t>
        <a:bodyPr/>
        <a:lstStyle/>
        <a:p>
          <a:endParaRPr lang="ru-RU"/>
        </a:p>
      </dgm:t>
    </dgm:pt>
    <dgm:pt modelId="{54C02621-A6B6-41A5-8826-189DCF371A82}" type="pres">
      <dgm:prSet presAssocID="{F2973CA6-B220-48CF-A6C3-8007ADCAC919}" presName="node" presStyleLbl="node1" presStyleIdx="5" presStyleCnt="6" custScaleX="221921" custScaleY="120895" custRadScaleRad="142881" custRadScaleInc="-846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591C07-4FFB-45EA-9EAD-453EEC2165AF}" type="pres">
      <dgm:prSet presAssocID="{F2973CA6-B220-48CF-A6C3-8007ADCAC919}" presName="spNode" presStyleCnt="0"/>
      <dgm:spPr/>
    </dgm:pt>
    <dgm:pt modelId="{A41A1F3E-7967-4B34-9EEF-2E9F82ACE41B}" type="pres">
      <dgm:prSet presAssocID="{68382F9A-47F5-406A-81BF-73DF0FF7DF0A}" presName="sibTrans" presStyleLbl="sibTrans1D1" presStyleIdx="5" presStyleCnt="6"/>
      <dgm:spPr/>
      <dgm:t>
        <a:bodyPr/>
        <a:lstStyle/>
        <a:p>
          <a:endParaRPr lang="ru-RU"/>
        </a:p>
      </dgm:t>
    </dgm:pt>
  </dgm:ptLst>
  <dgm:cxnLst>
    <dgm:cxn modelId="{ADE022D5-6F29-4F22-90D1-FEF6D0807BC1}" type="presOf" srcId="{F2973CA6-B220-48CF-A6C3-8007ADCAC919}" destId="{54C02621-A6B6-41A5-8826-189DCF371A82}" srcOrd="0" destOrd="0" presId="urn:microsoft.com/office/officeart/2005/8/layout/cycle6"/>
    <dgm:cxn modelId="{F500D165-2274-4E13-A532-FED6203327F2}" type="presOf" srcId="{065F06D5-FABA-4A49-B333-095F793380F2}" destId="{6B2AFB69-85DC-47C5-8D99-2065C8665377}" srcOrd="0" destOrd="0" presId="urn:microsoft.com/office/officeart/2005/8/layout/cycle6"/>
    <dgm:cxn modelId="{AAE9F640-BA35-40B2-A5E3-7F0DBA2D06B4}" type="presOf" srcId="{36160B03-EDFC-48A3-B28E-98743C22C48C}" destId="{118A2510-1A2C-4DDC-8042-72CF931A0633}" srcOrd="0" destOrd="0" presId="urn:microsoft.com/office/officeart/2005/8/layout/cycle6"/>
    <dgm:cxn modelId="{2229B1FB-1666-40BE-9BF8-20A3E296108D}" type="presOf" srcId="{1A80D4C2-8FF9-4DB3-9DD0-938CA2FBACAE}" destId="{B75225A6-A4ED-467D-91B9-9B31F6B00D8F}" srcOrd="0" destOrd="0" presId="urn:microsoft.com/office/officeart/2005/8/layout/cycle6"/>
    <dgm:cxn modelId="{5BF923C2-2A88-49C6-BD2D-B63BD963E257}" srcId="{065F06D5-FABA-4A49-B333-095F793380F2}" destId="{4D56643F-9F4C-4D9C-AB3B-11E8EF0F4B3F}" srcOrd="4" destOrd="0" parTransId="{13C29F99-4866-4BE0-A86C-DBA2BEE210BF}" sibTransId="{3B0E56ED-6B5C-4BCA-824A-86A16E349FB9}"/>
    <dgm:cxn modelId="{2ED539C9-1B0C-4845-A35D-5AF4E8233F72}" type="presOf" srcId="{3B0E56ED-6B5C-4BCA-824A-86A16E349FB9}" destId="{029C6E5A-64FF-47D1-A405-AD28C224663C}" srcOrd="0" destOrd="0" presId="urn:microsoft.com/office/officeart/2005/8/layout/cycle6"/>
    <dgm:cxn modelId="{0ECB8BC1-5035-443B-B3A7-5712CF1AC5A2}" srcId="{065F06D5-FABA-4A49-B333-095F793380F2}" destId="{56BBFB6D-EB4D-4732-B36F-53F3994C7C0F}" srcOrd="2" destOrd="0" parTransId="{B07269B6-A5A2-4A92-8141-DFA89A29DEDB}" sibTransId="{1A80D4C2-8FF9-4DB3-9DD0-938CA2FBACAE}"/>
    <dgm:cxn modelId="{B17F1819-BE12-4C44-89CB-A1C0958CA8A6}" type="presOf" srcId="{68382F9A-47F5-406A-81BF-73DF0FF7DF0A}" destId="{A41A1F3E-7967-4B34-9EEF-2E9F82ACE41B}" srcOrd="0" destOrd="0" presId="urn:microsoft.com/office/officeart/2005/8/layout/cycle6"/>
    <dgm:cxn modelId="{5DA7DF41-ECFC-4935-A6A1-F6281669273E}" type="presOf" srcId="{4A5C9154-FF62-4B61-8774-3F356C7DDAC1}" destId="{C9692D53-11D8-485D-B02F-130F847E961C}" srcOrd="0" destOrd="0" presId="urn:microsoft.com/office/officeart/2005/8/layout/cycle6"/>
    <dgm:cxn modelId="{C2A9A161-A4B2-4980-820A-0DD23BA29011}" srcId="{065F06D5-FABA-4A49-B333-095F793380F2}" destId="{F2973CA6-B220-48CF-A6C3-8007ADCAC919}" srcOrd="5" destOrd="0" parTransId="{FA1CBDC1-430A-4368-8DFE-B80D1D693EE1}" sibTransId="{68382F9A-47F5-406A-81BF-73DF0FF7DF0A}"/>
    <dgm:cxn modelId="{943BB8AE-B5DF-4B9D-BB1B-5347E63E8232}" srcId="{065F06D5-FABA-4A49-B333-095F793380F2}" destId="{15444348-B1BF-4267-A846-7B8FE0E6601B}" srcOrd="0" destOrd="0" parTransId="{1A75A244-7295-4087-A878-4F309C194492}" sibTransId="{4A5C9154-FF62-4B61-8774-3F356C7DDAC1}"/>
    <dgm:cxn modelId="{A9C21854-7FD3-4BF3-BFBD-DB3CD11C56BE}" type="presOf" srcId="{56BBFB6D-EB4D-4732-B36F-53F3994C7C0F}" destId="{8EC4521C-25F8-4EE5-B1C4-581E3C0A6357}" srcOrd="0" destOrd="0" presId="urn:microsoft.com/office/officeart/2005/8/layout/cycle6"/>
    <dgm:cxn modelId="{A79B37F5-F626-4A31-9B6E-1484EB3E33A3}" type="presOf" srcId="{FD078B15-276B-4949-8FA6-C4A47BFE7ACB}" destId="{ABB95280-6FCE-446E-926C-307E8665464F}" srcOrd="0" destOrd="0" presId="urn:microsoft.com/office/officeart/2005/8/layout/cycle6"/>
    <dgm:cxn modelId="{A572BB38-D449-41E5-A775-8F5AD6DB6B7F}" srcId="{065F06D5-FABA-4A49-B333-095F793380F2}" destId="{FD078B15-276B-4949-8FA6-C4A47BFE7ACB}" srcOrd="1" destOrd="0" parTransId="{397AD4D5-CAB5-4705-A226-8A0824F9836D}" sibTransId="{93461936-4D95-4BDA-923B-4A11858BF8E0}"/>
    <dgm:cxn modelId="{2DEECFC1-82A7-4039-8E77-ED1708D32660}" type="presOf" srcId="{15444348-B1BF-4267-A846-7B8FE0E6601B}" destId="{785DE1CE-494C-4CCF-889A-BBE9F086C715}" srcOrd="0" destOrd="0" presId="urn:microsoft.com/office/officeart/2005/8/layout/cycle6"/>
    <dgm:cxn modelId="{CBC3EDBE-6E54-448E-A179-E9B89F72F719}" srcId="{065F06D5-FABA-4A49-B333-095F793380F2}" destId="{3297F341-9C27-4E86-AB6E-A201FF170E81}" srcOrd="3" destOrd="0" parTransId="{434C2C1D-B7CF-4B3E-85EA-761222B9661D}" sibTransId="{36160B03-EDFC-48A3-B28E-98743C22C48C}"/>
    <dgm:cxn modelId="{4562523B-C720-4A02-8726-42B04E6C5036}" type="presOf" srcId="{93461936-4D95-4BDA-923B-4A11858BF8E0}" destId="{4AE18D4C-5105-49E5-A116-C2EC31A3D5C7}" srcOrd="0" destOrd="0" presId="urn:microsoft.com/office/officeart/2005/8/layout/cycle6"/>
    <dgm:cxn modelId="{6DB40FDB-B91A-4DA9-A1F6-D66C462D9A52}" type="presOf" srcId="{4D56643F-9F4C-4D9C-AB3B-11E8EF0F4B3F}" destId="{3AB4F8C1-AEC9-41D2-BF72-FA51B937B65A}" srcOrd="0" destOrd="0" presId="urn:microsoft.com/office/officeart/2005/8/layout/cycle6"/>
    <dgm:cxn modelId="{5B8D9B80-14F7-41E7-8888-B8E9CC90D84C}" type="presOf" srcId="{3297F341-9C27-4E86-AB6E-A201FF170E81}" destId="{DA221B0C-402A-4752-AF02-D2F85187E5B6}" srcOrd="0" destOrd="0" presId="urn:microsoft.com/office/officeart/2005/8/layout/cycle6"/>
    <dgm:cxn modelId="{D41834F2-C9DB-4AA0-93A0-73AFC0DAC146}" type="presParOf" srcId="{6B2AFB69-85DC-47C5-8D99-2065C8665377}" destId="{785DE1CE-494C-4CCF-889A-BBE9F086C715}" srcOrd="0" destOrd="0" presId="urn:microsoft.com/office/officeart/2005/8/layout/cycle6"/>
    <dgm:cxn modelId="{270F8574-84C4-4F18-B1AC-6F2E69B9EC73}" type="presParOf" srcId="{6B2AFB69-85DC-47C5-8D99-2065C8665377}" destId="{9BBD92F6-2DFB-4D36-A2D4-57A3D901F7A2}" srcOrd="1" destOrd="0" presId="urn:microsoft.com/office/officeart/2005/8/layout/cycle6"/>
    <dgm:cxn modelId="{82D3C740-5D1F-440B-96E3-9239EF272AAD}" type="presParOf" srcId="{6B2AFB69-85DC-47C5-8D99-2065C8665377}" destId="{C9692D53-11D8-485D-B02F-130F847E961C}" srcOrd="2" destOrd="0" presId="urn:microsoft.com/office/officeart/2005/8/layout/cycle6"/>
    <dgm:cxn modelId="{9DA2C5E3-532E-49D3-B93C-DF4021C9B24B}" type="presParOf" srcId="{6B2AFB69-85DC-47C5-8D99-2065C8665377}" destId="{ABB95280-6FCE-446E-926C-307E8665464F}" srcOrd="3" destOrd="0" presId="urn:microsoft.com/office/officeart/2005/8/layout/cycle6"/>
    <dgm:cxn modelId="{855185A1-261C-4E16-8DC8-2033E770B2EA}" type="presParOf" srcId="{6B2AFB69-85DC-47C5-8D99-2065C8665377}" destId="{0ED98FCE-15F1-4B4A-B843-099CE98B647F}" srcOrd="4" destOrd="0" presId="urn:microsoft.com/office/officeart/2005/8/layout/cycle6"/>
    <dgm:cxn modelId="{546E8AA9-2BEE-4B5A-9484-9023082FA80B}" type="presParOf" srcId="{6B2AFB69-85DC-47C5-8D99-2065C8665377}" destId="{4AE18D4C-5105-49E5-A116-C2EC31A3D5C7}" srcOrd="5" destOrd="0" presId="urn:microsoft.com/office/officeart/2005/8/layout/cycle6"/>
    <dgm:cxn modelId="{6B34EFB7-D21F-407B-B9CB-D29F5D4B1CEB}" type="presParOf" srcId="{6B2AFB69-85DC-47C5-8D99-2065C8665377}" destId="{8EC4521C-25F8-4EE5-B1C4-581E3C0A6357}" srcOrd="6" destOrd="0" presId="urn:microsoft.com/office/officeart/2005/8/layout/cycle6"/>
    <dgm:cxn modelId="{50C9CAD0-15FA-491B-84A1-C51D0CD3F91B}" type="presParOf" srcId="{6B2AFB69-85DC-47C5-8D99-2065C8665377}" destId="{DAA2E0F1-5514-4CEC-B216-1F361D4F1085}" srcOrd="7" destOrd="0" presId="urn:microsoft.com/office/officeart/2005/8/layout/cycle6"/>
    <dgm:cxn modelId="{D8ECF7F7-B90C-41BB-A099-D002B38B7E71}" type="presParOf" srcId="{6B2AFB69-85DC-47C5-8D99-2065C8665377}" destId="{B75225A6-A4ED-467D-91B9-9B31F6B00D8F}" srcOrd="8" destOrd="0" presId="urn:microsoft.com/office/officeart/2005/8/layout/cycle6"/>
    <dgm:cxn modelId="{D7D7DAC0-0ADA-4A48-A555-13C204AE8CE0}" type="presParOf" srcId="{6B2AFB69-85DC-47C5-8D99-2065C8665377}" destId="{DA221B0C-402A-4752-AF02-D2F85187E5B6}" srcOrd="9" destOrd="0" presId="urn:microsoft.com/office/officeart/2005/8/layout/cycle6"/>
    <dgm:cxn modelId="{AB61CA0D-1857-4E6C-B3BE-2897B3C5ACBA}" type="presParOf" srcId="{6B2AFB69-85DC-47C5-8D99-2065C8665377}" destId="{41587B63-6CC1-4B3B-A329-58A88E2424A7}" srcOrd="10" destOrd="0" presId="urn:microsoft.com/office/officeart/2005/8/layout/cycle6"/>
    <dgm:cxn modelId="{FD0115D6-DDF4-4925-A7A6-A366E9F3B1E6}" type="presParOf" srcId="{6B2AFB69-85DC-47C5-8D99-2065C8665377}" destId="{118A2510-1A2C-4DDC-8042-72CF931A0633}" srcOrd="11" destOrd="0" presId="urn:microsoft.com/office/officeart/2005/8/layout/cycle6"/>
    <dgm:cxn modelId="{8EA08BB2-ED17-4F70-AB0E-DEC2D8D10341}" type="presParOf" srcId="{6B2AFB69-85DC-47C5-8D99-2065C8665377}" destId="{3AB4F8C1-AEC9-41D2-BF72-FA51B937B65A}" srcOrd="12" destOrd="0" presId="urn:microsoft.com/office/officeart/2005/8/layout/cycle6"/>
    <dgm:cxn modelId="{40538593-96BD-463C-A2EA-FCB76F2A1E49}" type="presParOf" srcId="{6B2AFB69-85DC-47C5-8D99-2065C8665377}" destId="{20D84202-8163-4A91-B01A-6394525F2275}" srcOrd="13" destOrd="0" presId="urn:microsoft.com/office/officeart/2005/8/layout/cycle6"/>
    <dgm:cxn modelId="{0650E837-B469-408C-AAB2-2B3566827D6F}" type="presParOf" srcId="{6B2AFB69-85DC-47C5-8D99-2065C8665377}" destId="{029C6E5A-64FF-47D1-A405-AD28C224663C}" srcOrd="14" destOrd="0" presId="urn:microsoft.com/office/officeart/2005/8/layout/cycle6"/>
    <dgm:cxn modelId="{C200E934-0D66-4DDE-875F-D04D3441E531}" type="presParOf" srcId="{6B2AFB69-85DC-47C5-8D99-2065C8665377}" destId="{54C02621-A6B6-41A5-8826-189DCF371A82}" srcOrd="15" destOrd="0" presId="urn:microsoft.com/office/officeart/2005/8/layout/cycle6"/>
    <dgm:cxn modelId="{D531C4F6-57C5-4E74-8259-67307AB48BAB}" type="presParOf" srcId="{6B2AFB69-85DC-47C5-8D99-2065C8665377}" destId="{2A591C07-4FFB-45EA-9EAD-453EEC2165AF}" srcOrd="16" destOrd="0" presId="urn:microsoft.com/office/officeart/2005/8/layout/cycle6"/>
    <dgm:cxn modelId="{0DFDAA93-9794-4289-9BC5-57F8A5734870}" type="presParOf" srcId="{6B2AFB69-85DC-47C5-8D99-2065C8665377}" destId="{A41A1F3E-7967-4B34-9EEF-2E9F82ACE41B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C594866-D698-4F02-9D9C-2A7A5C299B59}" type="doc">
      <dgm:prSet loTypeId="urn:microsoft.com/office/officeart/2008/layout/RadialCluster" loCatId="cycle" qsTypeId="urn:microsoft.com/office/officeart/2005/8/quickstyle/3d3" qsCatId="3D" csTypeId="urn:microsoft.com/office/officeart/2005/8/colors/colorful4" csCatId="colorful" phldr="1"/>
      <dgm:spPr bwMode="auto"/>
      <dgm:t>
        <a:bodyPr/>
        <a:lstStyle/>
        <a:p>
          <a:pPr>
            <a:defRPr/>
          </a:pPr>
          <a:endParaRPr lang="ru-RU"/>
        </a:p>
      </dgm:t>
    </dgm:pt>
    <dgm:pt modelId="{D4874AEA-AF0B-477E-90CF-4FA70AB87C64}" type="pres">
      <dgm:prSet presAssocID="{6C594866-D698-4F02-9D9C-2A7A5C299B59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</dgm:ptLst>
  <dgm:cxnLst>
    <dgm:cxn modelId="{4915FFAF-2760-4E4F-9AAA-DC9A0A286E43}" type="presOf" srcId="{6C594866-D698-4F02-9D9C-2A7A5C299B59}" destId="{D4874AEA-AF0B-477E-90CF-4FA70AB87C64}" srcOrd="0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1C7EE79-1BB1-47C4-AABB-1704768C602B}" type="doc">
      <dgm:prSet loTypeId="urn:microsoft.com/office/officeart/2008/layout/AlternatingHexagons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10EFC15-6A82-4294-89DB-568CDB5B7160}">
      <dgm:prSet phldrT="[Текст]" custT="1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ru-RU" sz="2000" smtClean="0">
              <a:latin typeface="Times New Roman"/>
              <a:cs typeface="Times New Roman"/>
            </a:rPr>
            <a:t>финансовая устойчивость бюджета города Покачи</a:t>
          </a:r>
          <a:endParaRPr lang="ru-RU" sz="2000" dirty="0"/>
        </a:p>
      </dgm:t>
    </dgm:pt>
    <dgm:pt modelId="{CB0DA67E-5DA8-4259-81C8-9F15C4B1E6DF}" type="parTrans" cxnId="{E7CF12C2-1C98-4878-A6BF-A0CED49A44B4}">
      <dgm:prSet/>
      <dgm:spPr/>
      <dgm:t>
        <a:bodyPr/>
        <a:lstStyle/>
        <a:p>
          <a:endParaRPr lang="ru-RU"/>
        </a:p>
      </dgm:t>
    </dgm:pt>
    <dgm:pt modelId="{2E61E272-9DF7-48E3-85CC-5F80E00F52AF}" type="sibTrans" cxnId="{E7CF12C2-1C98-4878-A6BF-A0CED49A44B4}">
      <dgm:prSet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ru-RU"/>
        </a:p>
      </dgm:t>
    </dgm:pt>
    <dgm:pt modelId="{15205055-5419-4EB3-B8BE-00E7EDE8D4DA}">
      <dgm:prSet phldrT="[Текст]" custT="1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ru-RU" sz="2000" smtClean="0">
              <a:latin typeface="Times New Roman"/>
              <a:cs typeface="Times New Roman"/>
            </a:rPr>
            <a:t>достижение национальных целей развития на территории города Покачи</a:t>
          </a:r>
          <a:endParaRPr lang="ru-RU" sz="2000" dirty="0"/>
        </a:p>
      </dgm:t>
    </dgm:pt>
    <dgm:pt modelId="{01828EE6-AD26-4EB9-A832-8B6993880E22}" type="parTrans" cxnId="{D8AC3432-1418-4F7A-9850-A24E91F72DB5}">
      <dgm:prSet/>
      <dgm:spPr/>
      <dgm:t>
        <a:bodyPr/>
        <a:lstStyle/>
        <a:p>
          <a:endParaRPr lang="ru-RU"/>
        </a:p>
      </dgm:t>
    </dgm:pt>
    <dgm:pt modelId="{6A348E17-381A-4E45-A4BB-EC42C41FA6C2}" type="sibTrans" cxnId="{D8AC3432-1418-4F7A-9850-A24E91F72DB5}">
      <dgm:prSet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ru-RU"/>
        </a:p>
      </dgm:t>
    </dgm:pt>
    <dgm:pt modelId="{4F27559D-7466-4E40-9469-B2FC778E1C19}">
      <dgm:prSet phldrT="[Текст]" custT="1"/>
      <dgm:spPr/>
      <dgm:t>
        <a:bodyPr/>
        <a:lstStyle/>
        <a:p>
          <a:r>
            <a:rPr lang="ru-RU" sz="2800" b="1" dirty="0" smtClean="0">
              <a:latin typeface="Times New Roman"/>
              <a:cs typeface="Times New Roman"/>
            </a:rPr>
            <a:t>Основные приоритеты и ориентиры налоговой, бюджетной и долговой политики</a:t>
          </a:r>
          <a:endParaRPr lang="ru-RU" sz="2800" dirty="0"/>
        </a:p>
      </dgm:t>
    </dgm:pt>
    <dgm:pt modelId="{4B2E3218-12FD-4CAE-8221-EAB8E329B770}" type="parTrans" cxnId="{5FC241A7-090D-44BD-A20C-0C85B9F0A2FD}">
      <dgm:prSet/>
      <dgm:spPr/>
      <dgm:t>
        <a:bodyPr/>
        <a:lstStyle/>
        <a:p>
          <a:endParaRPr lang="ru-RU"/>
        </a:p>
      </dgm:t>
    </dgm:pt>
    <dgm:pt modelId="{C04669DB-577D-4577-95CD-CB681013D52D}" type="sibTrans" cxnId="{5FC241A7-090D-44BD-A20C-0C85B9F0A2FD}">
      <dgm:prSet/>
      <dgm:spPr/>
      <dgm:t>
        <a:bodyPr/>
        <a:lstStyle/>
        <a:p>
          <a:endParaRPr lang="ru-RU"/>
        </a:p>
      </dgm:t>
    </dgm:pt>
    <dgm:pt modelId="{5670B0CA-1AC0-4993-A3BC-C09EC2988496}">
      <dgm:prSet phldrT="[Текст]" custT="1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ru-RU" sz="2000" smtClean="0">
              <a:latin typeface="Times New Roman"/>
              <a:cs typeface="Times New Roman"/>
            </a:rPr>
            <a:t>сбалансированность  бюджетной системы муниципального образования</a:t>
          </a:r>
          <a:endParaRPr lang="ru-RU" sz="2000" dirty="0"/>
        </a:p>
      </dgm:t>
    </dgm:pt>
    <dgm:pt modelId="{59668461-7265-496D-8F1E-7E7041B480FC}" type="parTrans" cxnId="{E39B36F4-EE4F-494E-A0F6-A41C91E42049}">
      <dgm:prSet/>
      <dgm:spPr/>
      <dgm:t>
        <a:bodyPr/>
        <a:lstStyle/>
        <a:p>
          <a:endParaRPr lang="ru-RU"/>
        </a:p>
      </dgm:t>
    </dgm:pt>
    <dgm:pt modelId="{D8C07D50-F52B-4388-A9A5-F5C1EBBBA1D6}" type="sibTrans" cxnId="{E39B36F4-EE4F-494E-A0F6-A41C91E42049}">
      <dgm:prSet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ru-RU"/>
        </a:p>
      </dgm:t>
    </dgm:pt>
    <dgm:pt modelId="{6827F1A7-680D-41EA-B7AF-03E77CBF36B6}" type="pres">
      <dgm:prSet presAssocID="{11C7EE79-1BB1-47C4-AABB-1704768C602B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A8008AE9-8CB3-415D-AD07-39D446DE49D5}" type="pres">
      <dgm:prSet presAssocID="{210EFC15-6A82-4294-89DB-568CDB5B7160}" presName="composite" presStyleCnt="0"/>
      <dgm:spPr/>
    </dgm:pt>
    <dgm:pt modelId="{D6D417F4-65BC-42CE-802F-24A177DF37D6}" type="pres">
      <dgm:prSet presAssocID="{210EFC15-6A82-4294-89DB-568CDB5B7160}" presName="Parent1" presStyleLbl="node1" presStyleIdx="0" presStyleCnt="6" custScaleX="177799" custLinFactNeighborX="79873" custLinFactNeighborY="345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453A9F-E1D6-4A0E-AF7C-75F8CC9A59F1}" type="pres">
      <dgm:prSet presAssocID="{210EFC15-6A82-4294-89DB-568CDB5B7160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52CA59-35A2-415F-9E5B-E87D04B109CD}" type="pres">
      <dgm:prSet presAssocID="{210EFC15-6A82-4294-89DB-568CDB5B7160}" presName="BalanceSpacing" presStyleCnt="0"/>
      <dgm:spPr/>
    </dgm:pt>
    <dgm:pt modelId="{005DEA15-B3A0-4487-B030-982F8BF1DF30}" type="pres">
      <dgm:prSet presAssocID="{210EFC15-6A82-4294-89DB-568CDB5B7160}" presName="BalanceSpacing1" presStyleCnt="0"/>
      <dgm:spPr/>
    </dgm:pt>
    <dgm:pt modelId="{20F5D2A7-1AD4-434F-A845-3EDEAAD4CED0}" type="pres">
      <dgm:prSet presAssocID="{2E61E272-9DF7-48E3-85CC-5F80E00F52AF}" presName="Accent1Text" presStyleLbl="node1" presStyleIdx="1" presStyleCnt="6" custScaleX="177799" custLinFactNeighborX="-25" custLinFactNeighborY="2518"/>
      <dgm:spPr/>
      <dgm:t>
        <a:bodyPr/>
        <a:lstStyle/>
        <a:p>
          <a:endParaRPr lang="ru-RU"/>
        </a:p>
      </dgm:t>
    </dgm:pt>
    <dgm:pt modelId="{A383AE33-DC4C-4F51-B4D0-C76EE0D34397}" type="pres">
      <dgm:prSet presAssocID="{2E61E272-9DF7-48E3-85CC-5F80E00F52AF}" presName="spaceBetweenRectangles" presStyleCnt="0"/>
      <dgm:spPr/>
    </dgm:pt>
    <dgm:pt modelId="{32A1C07B-83BE-4526-94C9-6C190621CB1C}" type="pres">
      <dgm:prSet presAssocID="{15205055-5419-4EB3-B8BE-00E7EDE8D4DA}" presName="composite" presStyleCnt="0"/>
      <dgm:spPr/>
    </dgm:pt>
    <dgm:pt modelId="{86DC1B40-79B4-4691-A22C-1E795B5DA49C}" type="pres">
      <dgm:prSet presAssocID="{15205055-5419-4EB3-B8BE-00E7EDE8D4DA}" presName="Parent1" presStyleLbl="node1" presStyleIdx="2" presStyleCnt="6" custScaleX="177799" custLinFactNeighborX="25238" custLinFactNeighborY="284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2BF5C2-5840-4E57-874D-104562D496C5}" type="pres">
      <dgm:prSet presAssocID="{15205055-5419-4EB3-B8BE-00E7EDE8D4DA}" presName="Childtext1" presStyleLbl="revTx" presStyleIdx="1" presStyleCnt="3" custScaleX="155822" custScaleY="159066" custLinFactNeighborX="-47754" custLinFactNeighborY="552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8E61F2-63BC-43E5-8939-A5D45ACBB590}" type="pres">
      <dgm:prSet presAssocID="{15205055-5419-4EB3-B8BE-00E7EDE8D4DA}" presName="BalanceSpacing" presStyleCnt="0"/>
      <dgm:spPr/>
    </dgm:pt>
    <dgm:pt modelId="{E1A3D37C-CB71-4A6F-8FA4-4986E4B59B9E}" type="pres">
      <dgm:prSet presAssocID="{15205055-5419-4EB3-B8BE-00E7EDE8D4DA}" presName="BalanceSpacing1" presStyleCnt="0"/>
      <dgm:spPr/>
    </dgm:pt>
    <dgm:pt modelId="{C7947F67-86D2-4009-B948-6EFB13F411AB}" type="pres">
      <dgm:prSet presAssocID="{6A348E17-381A-4E45-A4BB-EC42C41FA6C2}" presName="Accent1Text" presStyleLbl="node1" presStyleIdx="3" presStyleCnt="6" custScaleX="168141" custLinFactNeighborX="98717" custLinFactNeighborY="4252"/>
      <dgm:spPr/>
      <dgm:t>
        <a:bodyPr/>
        <a:lstStyle/>
        <a:p>
          <a:endParaRPr lang="ru-RU"/>
        </a:p>
      </dgm:t>
    </dgm:pt>
    <dgm:pt modelId="{D1EDABE2-9A1A-49C6-B734-C31D54A77882}" type="pres">
      <dgm:prSet presAssocID="{6A348E17-381A-4E45-A4BB-EC42C41FA6C2}" presName="spaceBetweenRectangles" presStyleCnt="0"/>
      <dgm:spPr/>
    </dgm:pt>
    <dgm:pt modelId="{90BBE93E-6539-4FCD-AD91-E465FC07CC08}" type="pres">
      <dgm:prSet presAssocID="{5670B0CA-1AC0-4993-A3BC-C09EC2988496}" presName="composite" presStyleCnt="0"/>
      <dgm:spPr/>
    </dgm:pt>
    <dgm:pt modelId="{ECF99D1D-DE85-43E3-BFE1-3C6F0C123E4D}" type="pres">
      <dgm:prSet presAssocID="{5670B0CA-1AC0-4993-A3BC-C09EC2988496}" presName="Parent1" presStyleLbl="node1" presStyleIdx="4" presStyleCnt="6" custScaleX="177799" custLinFactNeighborX="78817" custLinFactNeighborY="8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57ACC8-FBBF-43A0-816A-47780EA0FCAE}" type="pres">
      <dgm:prSet presAssocID="{5670B0CA-1AC0-4993-A3BC-C09EC2988496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C47559-2798-450D-9853-EB256538EF25}" type="pres">
      <dgm:prSet presAssocID="{5670B0CA-1AC0-4993-A3BC-C09EC2988496}" presName="BalanceSpacing" presStyleCnt="0"/>
      <dgm:spPr/>
    </dgm:pt>
    <dgm:pt modelId="{EF279EC3-622A-48E7-B596-524867091D8B}" type="pres">
      <dgm:prSet presAssocID="{5670B0CA-1AC0-4993-A3BC-C09EC2988496}" presName="BalanceSpacing1" presStyleCnt="0"/>
      <dgm:spPr/>
    </dgm:pt>
    <dgm:pt modelId="{D3D10005-3BF6-4EA4-BC87-C3C6F97FA0E4}" type="pres">
      <dgm:prSet presAssocID="{D8C07D50-F52B-4388-A9A5-F5C1EBBBA1D6}" presName="Accent1Text" presStyleLbl="node1" presStyleIdx="5" presStyleCnt="6" custScaleX="177799" custLinFactNeighborX="-4422" custLinFactNeighborY="84"/>
      <dgm:spPr/>
      <dgm:t>
        <a:bodyPr/>
        <a:lstStyle/>
        <a:p>
          <a:endParaRPr lang="ru-RU"/>
        </a:p>
      </dgm:t>
    </dgm:pt>
  </dgm:ptLst>
  <dgm:cxnLst>
    <dgm:cxn modelId="{9C03CB08-F3A5-4F87-B35A-69E17762989D}" type="presOf" srcId="{6A348E17-381A-4E45-A4BB-EC42C41FA6C2}" destId="{C7947F67-86D2-4009-B948-6EFB13F411AB}" srcOrd="0" destOrd="0" presId="urn:microsoft.com/office/officeart/2008/layout/AlternatingHexagons"/>
    <dgm:cxn modelId="{5FC241A7-090D-44BD-A20C-0C85B9F0A2FD}" srcId="{15205055-5419-4EB3-B8BE-00E7EDE8D4DA}" destId="{4F27559D-7466-4E40-9469-B2FC778E1C19}" srcOrd="0" destOrd="0" parTransId="{4B2E3218-12FD-4CAE-8221-EAB8E329B770}" sibTransId="{C04669DB-577D-4577-95CD-CB681013D52D}"/>
    <dgm:cxn modelId="{E39B36F4-EE4F-494E-A0F6-A41C91E42049}" srcId="{11C7EE79-1BB1-47C4-AABB-1704768C602B}" destId="{5670B0CA-1AC0-4993-A3BC-C09EC2988496}" srcOrd="2" destOrd="0" parTransId="{59668461-7265-496D-8F1E-7E7041B480FC}" sibTransId="{D8C07D50-F52B-4388-A9A5-F5C1EBBBA1D6}"/>
    <dgm:cxn modelId="{7F20677A-04C2-44BA-B610-32680D8EDC20}" type="presOf" srcId="{D8C07D50-F52B-4388-A9A5-F5C1EBBBA1D6}" destId="{D3D10005-3BF6-4EA4-BC87-C3C6F97FA0E4}" srcOrd="0" destOrd="0" presId="urn:microsoft.com/office/officeart/2008/layout/AlternatingHexagons"/>
    <dgm:cxn modelId="{0D8191C7-00F2-4DB3-980D-9DD5F58B8141}" type="presOf" srcId="{5670B0CA-1AC0-4993-A3BC-C09EC2988496}" destId="{ECF99D1D-DE85-43E3-BFE1-3C6F0C123E4D}" srcOrd="0" destOrd="0" presId="urn:microsoft.com/office/officeart/2008/layout/AlternatingHexagons"/>
    <dgm:cxn modelId="{D8AC3432-1418-4F7A-9850-A24E91F72DB5}" srcId="{11C7EE79-1BB1-47C4-AABB-1704768C602B}" destId="{15205055-5419-4EB3-B8BE-00E7EDE8D4DA}" srcOrd="1" destOrd="0" parTransId="{01828EE6-AD26-4EB9-A832-8B6993880E22}" sibTransId="{6A348E17-381A-4E45-A4BB-EC42C41FA6C2}"/>
    <dgm:cxn modelId="{5EB1C6D0-FFA8-46A1-846E-46CB082EF7DC}" type="presOf" srcId="{4F27559D-7466-4E40-9469-B2FC778E1C19}" destId="{502BF5C2-5840-4E57-874D-104562D496C5}" srcOrd="0" destOrd="0" presId="urn:microsoft.com/office/officeart/2008/layout/AlternatingHexagons"/>
    <dgm:cxn modelId="{69330CD7-50E8-4389-B7A9-468B4DC45DB8}" type="presOf" srcId="{2E61E272-9DF7-48E3-85CC-5F80E00F52AF}" destId="{20F5D2A7-1AD4-434F-A845-3EDEAAD4CED0}" srcOrd="0" destOrd="0" presId="urn:microsoft.com/office/officeart/2008/layout/AlternatingHexagons"/>
    <dgm:cxn modelId="{6656E18E-DF19-4B99-ACCE-5977DD8DA72B}" type="presOf" srcId="{210EFC15-6A82-4294-89DB-568CDB5B7160}" destId="{D6D417F4-65BC-42CE-802F-24A177DF37D6}" srcOrd="0" destOrd="0" presId="urn:microsoft.com/office/officeart/2008/layout/AlternatingHexagons"/>
    <dgm:cxn modelId="{7DAD43B6-9E11-472E-AF81-9FAE3FDEC500}" type="presOf" srcId="{15205055-5419-4EB3-B8BE-00E7EDE8D4DA}" destId="{86DC1B40-79B4-4691-A22C-1E795B5DA49C}" srcOrd="0" destOrd="0" presId="urn:microsoft.com/office/officeart/2008/layout/AlternatingHexagons"/>
    <dgm:cxn modelId="{6AC1BCC0-5DCA-4DDA-8B3C-BBF1860055A8}" type="presOf" srcId="{11C7EE79-1BB1-47C4-AABB-1704768C602B}" destId="{6827F1A7-680D-41EA-B7AF-03E77CBF36B6}" srcOrd="0" destOrd="0" presId="urn:microsoft.com/office/officeart/2008/layout/AlternatingHexagons"/>
    <dgm:cxn modelId="{E7CF12C2-1C98-4878-A6BF-A0CED49A44B4}" srcId="{11C7EE79-1BB1-47C4-AABB-1704768C602B}" destId="{210EFC15-6A82-4294-89DB-568CDB5B7160}" srcOrd="0" destOrd="0" parTransId="{CB0DA67E-5DA8-4259-81C8-9F15C4B1E6DF}" sibTransId="{2E61E272-9DF7-48E3-85CC-5F80E00F52AF}"/>
    <dgm:cxn modelId="{FADFE974-CB1A-488B-A216-C5A1D7A4EB69}" type="presParOf" srcId="{6827F1A7-680D-41EA-B7AF-03E77CBF36B6}" destId="{A8008AE9-8CB3-415D-AD07-39D446DE49D5}" srcOrd="0" destOrd="0" presId="urn:microsoft.com/office/officeart/2008/layout/AlternatingHexagons"/>
    <dgm:cxn modelId="{DF4515C9-0B79-4F04-944A-A3F41686FA12}" type="presParOf" srcId="{A8008AE9-8CB3-415D-AD07-39D446DE49D5}" destId="{D6D417F4-65BC-42CE-802F-24A177DF37D6}" srcOrd="0" destOrd="0" presId="urn:microsoft.com/office/officeart/2008/layout/AlternatingHexagons"/>
    <dgm:cxn modelId="{85FD30D1-6057-4543-B190-01ADABF6240E}" type="presParOf" srcId="{A8008AE9-8CB3-415D-AD07-39D446DE49D5}" destId="{E9453A9F-E1D6-4A0E-AF7C-75F8CC9A59F1}" srcOrd="1" destOrd="0" presId="urn:microsoft.com/office/officeart/2008/layout/AlternatingHexagons"/>
    <dgm:cxn modelId="{D1FEC163-73C6-4BFC-8F69-ACD8C4FA034E}" type="presParOf" srcId="{A8008AE9-8CB3-415D-AD07-39D446DE49D5}" destId="{0852CA59-35A2-415F-9E5B-E87D04B109CD}" srcOrd="2" destOrd="0" presId="urn:microsoft.com/office/officeart/2008/layout/AlternatingHexagons"/>
    <dgm:cxn modelId="{8DF8C006-DD01-4C76-BEEB-4A513637DA60}" type="presParOf" srcId="{A8008AE9-8CB3-415D-AD07-39D446DE49D5}" destId="{005DEA15-B3A0-4487-B030-982F8BF1DF30}" srcOrd="3" destOrd="0" presId="urn:microsoft.com/office/officeart/2008/layout/AlternatingHexagons"/>
    <dgm:cxn modelId="{31ED21C0-C936-4BA4-A50A-0FD5590F6FB7}" type="presParOf" srcId="{A8008AE9-8CB3-415D-AD07-39D446DE49D5}" destId="{20F5D2A7-1AD4-434F-A845-3EDEAAD4CED0}" srcOrd="4" destOrd="0" presId="urn:microsoft.com/office/officeart/2008/layout/AlternatingHexagons"/>
    <dgm:cxn modelId="{BEC2119F-006D-4742-905A-A139E6C82907}" type="presParOf" srcId="{6827F1A7-680D-41EA-B7AF-03E77CBF36B6}" destId="{A383AE33-DC4C-4F51-B4D0-C76EE0D34397}" srcOrd="1" destOrd="0" presId="urn:microsoft.com/office/officeart/2008/layout/AlternatingHexagons"/>
    <dgm:cxn modelId="{83D39B56-DB69-48F6-8468-9E38D69C950A}" type="presParOf" srcId="{6827F1A7-680D-41EA-B7AF-03E77CBF36B6}" destId="{32A1C07B-83BE-4526-94C9-6C190621CB1C}" srcOrd="2" destOrd="0" presId="urn:microsoft.com/office/officeart/2008/layout/AlternatingHexagons"/>
    <dgm:cxn modelId="{78625EE0-480D-4515-86D1-3EF3A64F4D1A}" type="presParOf" srcId="{32A1C07B-83BE-4526-94C9-6C190621CB1C}" destId="{86DC1B40-79B4-4691-A22C-1E795B5DA49C}" srcOrd="0" destOrd="0" presId="urn:microsoft.com/office/officeart/2008/layout/AlternatingHexagons"/>
    <dgm:cxn modelId="{8E1A15E2-AB23-4C40-B13A-175EA4E3450C}" type="presParOf" srcId="{32A1C07B-83BE-4526-94C9-6C190621CB1C}" destId="{502BF5C2-5840-4E57-874D-104562D496C5}" srcOrd="1" destOrd="0" presId="urn:microsoft.com/office/officeart/2008/layout/AlternatingHexagons"/>
    <dgm:cxn modelId="{25E02BD1-FA35-4CAB-BFD2-F662DE020910}" type="presParOf" srcId="{32A1C07B-83BE-4526-94C9-6C190621CB1C}" destId="{238E61F2-63BC-43E5-8939-A5D45ACBB590}" srcOrd="2" destOrd="0" presId="urn:microsoft.com/office/officeart/2008/layout/AlternatingHexagons"/>
    <dgm:cxn modelId="{01895A09-23BF-438B-91A2-5D8645898045}" type="presParOf" srcId="{32A1C07B-83BE-4526-94C9-6C190621CB1C}" destId="{E1A3D37C-CB71-4A6F-8FA4-4986E4B59B9E}" srcOrd="3" destOrd="0" presId="urn:microsoft.com/office/officeart/2008/layout/AlternatingHexagons"/>
    <dgm:cxn modelId="{CC1E435A-FC18-4612-82FE-C36E0407E4D5}" type="presParOf" srcId="{32A1C07B-83BE-4526-94C9-6C190621CB1C}" destId="{C7947F67-86D2-4009-B948-6EFB13F411AB}" srcOrd="4" destOrd="0" presId="urn:microsoft.com/office/officeart/2008/layout/AlternatingHexagons"/>
    <dgm:cxn modelId="{0E8101B5-7A4E-4987-9E6A-4C0F1F4C647D}" type="presParOf" srcId="{6827F1A7-680D-41EA-B7AF-03E77CBF36B6}" destId="{D1EDABE2-9A1A-49C6-B734-C31D54A77882}" srcOrd="3" destOrd="0" presId="urn:microsoft.com/office/officeart/2008/layout/AlternatingHexagons"/>
    <dgm:cxn modelId="{F49542B8-700A-4563-9EAD-F54560552238}" type="presParOf" srcId="{6827F1A7-680D-41EA-B7AF-03E77CBF36B6}" destId="{90BBE93E-6539-4FCD-AD91-E465FC07CC08}" srcOrd="4" destOrd="0" presId="urn:microsoft.com/office/officeart/2008/layout/AlternatingHexagons"/>
    <dgm:cxn modelId="{5F1B1858-8E6C-45C6-A9B0-18D66C6E7290}" type="presParOf" srcId="{90BBE93E-6539-4FCD-AD91-E465FC07CC08}" destId="{ECF99D1D-DE85-43E3-BFE1-3C6F0C123E4D}" srcOrd="0" destOrd="0" presId="urn:microsoft.com/office/officeart/2008/layout/AlternatingHexagons"/>
    <dgm:cxn modelId="{DE764B03-A8B3-4882-83CF-38BAC889737D}" type="presParOf" srcId="{90BBE93E-6539-4FCD-AD91-E465FC07CC08}" destId="{7657ACC8-FBBF-43A0-816A-47780EA0FCAE}" srcOrd="1" destOrd="0" presId="urn:microsoft.com/office/officeart/2008/layout/AlternatingHexagons"/>
    <dgm:cxn modelId="{198376C3-838F-4724-9C0B-417CEF4F2F0A}" type="presParOf" srcId="{90BBE93E-6539-4FCD-AD91-E465FC07CC08}" destId="{9DC47559-2798-450D-9853-EB256538EF25}" srcOrd="2" destOrd="0" presId="urn:microsoft.com/office/officeart/2008/layout/AlternatingHexagons"/>
    <dgm:cxn modelId="{5B4E6134-05EF-4407-8DE3-71F6EBD68154}" type="presParOf" srcId="{90BBE93E-6539-4FCD-AD91-E465FC07CC08}" destId="{EF279EC3-622A-48E7-B596-524867091D8B}" srcOrd="3" destOrd="0" presId="urn:microsoft.com/office/officeart/2008/layout/AlternatingHexagons"/>
    <dgm:cxn modelId="{9F37D1E8-9B51-4EF4-81D5-A732ECFA7B1E}" type="presParOf" srcId="{90BBE93E-6539-4FCD-AD91-E465FC07CC08}" destId="{D3D10005-3BF6-4EA4-BC87-C3C6F97FA0E4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EEA6ED7-A735-4B9F-BAD5-7704CB2630F3}" type="doc">
      <dgm:prSet loTypeId="urn:microsoft.com/office/officeart/2005/8/layout/vList6#1" loCatId="list" qsTypeId="urn:microsoft.com/office/officeart/2005/8/quickstyle/3d2" qsCatId="3D" csTypeId="urn:microsoft.com/office/officeart/2005/8/colors/accent1_2" csCatId="accent1" phldr="1"/>
      <dgm:spPr bwMode="auto"/>
      <dgm:t>
        <a:bodyPr/>
        <a:lstStyle/>
        <a:p>
          <a:pPr>
            <a:defRPr/>
          </a:pPr>
          <a:endParaRPr lang="ru-RU"/>
        </a:p>
      </dgm:t>
    </dgm:pt>
    <dgm:pt modelId="{0E1481F6-D0FC-435C-80DE-5152DF5942AD}" type="pres">
      <dgm:prSet presAssocID="{4EEA6ED7-A735-4B9F-BAD5-7704CB2630F3}" presName="Name0" presStyleCnt="0">
        <dgm:presLayoutVars>
          <dgm:dir/>
          <dgm:animLvl val="lvl"/>
          <dgm:resizeHandles val="exact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</dgm:ptLst>
  <dgm:cxnLst>
    <dgm:cxn modelId="{145755BD-ED51-43FB-A568-BEADE6532915}" type="presOf" srcId="{4EEA6ED7-A735-4B9F-BAD5-7704CB2630F3}" destId="{0E1481F6-D0FC-435C-80DE-5152DF5942AD}" srcOrd="0" destOrd="0" presId="urn:microsoft.com/office/officeart/2005/8/layout/vList6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EEA6ED7-A735-4B9F-BAD5-7704CB2630F3}" type="doc">
      <dgm:prSet loTypeId="urn:microsoft.com/office/officeart/2005/8/layout/vList6#2" loCatId="list" qsTypeId="urn:microsoft.com/office/officeart/2005/8/quickstyle/3d2" qsCatId="3D" csTypeId="urn:microsoft.com/office/officeart/2005/8/colors/accent1_2" csCatId="accent1" phldr="1"/>
      <dgm:spPr bwMode="auto"/>
      <dgm:t>
        <a:bodyPr/>
        <a:lstStyle/>
        <a:p>
          <a:pPr>
            <a:defRPr/>
          </a:pPr>
          <a:endParaRPr lang="ru-RU"/>
        </a:p>
      </dgm:t>
    </dgm:pt>
    <dgm:pt modelId="{0E1481F6-D0FC-435C-80DE-5152DF5942AD}" type="pres">
      <dgm:prSet presAssocID="{4EEA6ED7-A735-4B9F-BAD5-7704CB2630F3}" presName="Name0" presStyleCnt="0">
        <dgm:presLayoutVars>
          <dgm:dir/>
          <dgm:animLvl val="lvl"/>
          <dgm:resizeHandles val="exact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</dgm:ptLst>
  <dgm:cxnLst>
    <dgm:cxn modelId="{145755BD-ED51-43FB-A568-BEADE6532915}" type="presOf" srcId="{4EEA6ED7-A735-4B9F-BAD5-7704CB2630F3}" destId="{0E1481F6-D0FC-435C-80DE-5152DF5942AD}" srcOrd="0" destOrd="0" presId="urn:microsoft.com/office/officeart/2005/8/layout/vList6#2"/>
  </dgm:cxnLst>
  <dgm:bg/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EEA6ED7-A735-4B9F-BAD5-7704CB2630F3}" type="doc">
      <dgm:prSet loTypeId="urn:microsoft.com/office/officeart/2005/8/layout/vList6#3" loCatId="list" qsTypeId="urn:microsoft.com/office/officeart/2005/8/quickstyle/3d2" qsCatId="3D" csTypeId="urn:microsoft.com/office/officeart/2005/8/colors/accent1_2" csCatId="accent1" phldr="1"/>
      <dgm:spPr bwMode="auto"/>
      <dgm:t>
        <a:bodyPr/>
        <a:lstStyle/>
        <a:p>
          <a:pPr>
            <a:defRPr/>
          </a:pPr>
          <a:endParaRPr lang="ru-RU"/>
        </a:p>
      </dgm:t>
    </dgm:pt>
    <dgm:pt modelId="{0E1481F6-D0FC-435C-80DE-5152DF5942AD}" type="pres">
      <dgm:prSet presAssocID="{4EEA6ED7-A735-4B9F-BAD5-7704CB2630F3}" presName="Name0" presStyleCnt="0">
        <dgm:presLayoutVars>
          <dgm:dir/>
          <dgm:animLvl val="lvl"/>
          <dgm:resizeHandles val="exact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</dgm:ptLst>
  <dgm:cxnLst>
    <dgm:cxn modelId="{145755BD-ED51-43FB-A568-BEADE6532915}" type="presOf" srcId="{4EEA6ED7-A735-4B9F-BAD5-7704CB2630F3}" destId="{0E1481F6-D0FC-435C-80DE-5152DF5942AD}" srcOrd="0" destOrd="0" presId="urn:microsoft.com/office/officeart/2005/8/layout/vList6#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F23AE70-03B5-415A-A130-090D4C240ED0}" type="doc">
      <dgm:prSet loTypeId="urn:microsoft.com/office/officeart/2005/8/layout/arrow3" loCatId="relationship" qsTypeId="urn:microsoft.com/office/officeart/2005/8/quickstyle/3d2" qsCatId="3D" csTypeId="urn:microsoft.com/office/officeart/2005/8/colors/accent1_2" csCatId="accent1" phldr="1"/>
      <dgm:spPr bwMode="auto"/>
      <dgm:t>
        <a:bodyPr/>
        <a:lstStyle/>
        <a:p>
          <a:pPr>
            <a:defRPr/>
          </a:pPr>
          <a:endParaRPr lang="ru-RU"/>
        </a:p>
      </dgm:t>
    </dgm:pt>
    <dgm:pt modelId="{4202686D-A550-4426-A127-5FFB68438E32}">
      <dgm:prSet phldrT="[Текст]" custT="1"/>
      <dgm:spPr bwMode="auto"/>
      <dgm:t>
        <a:bodyPr/>
        <a:lstStyle/>
        <a:p>
          <a:pPr>
            <a:defRPr/>
          </a:pPr>
          <a:r>
            <a:rPr lang="ru-RU" sz="1600" dirty="0">
              <a:latin typeface="Times New Roman"/>
              <a:cs typeface="Times New Roman"/>
            </a:rPr>
            <a:t>1.Изменение федерального и регионального бюджетного законодательства, затрагивающего основные доходные источники</a:t>
          </a:r>
          <a:endParaRPr dirty="0"/>
        </a:p>
        <a:p>
          <a:pPr>
            <a:defRPr/>
          </a:pPr>
          <a:r>
            <a:rPr lang="ru-RU" sz="1600" dirty="0">
              <a:latin typeface="Times New Roman"/>
              <a:cs typeface="Times New Roman"/>
            </a:rPr>
            <a:t>2.Снижение доходной базы бюджета за счет уменьшения количества налоговых агентов и налогоплательщиков  </a:t>
          </a:r>
          <a:endParaRPr dirty="0"/>
        </a:p>
        <a:p>
          <a:pPr>
            <a:defRPr/>
          </a:pPr>
          <a:r>
            <a:rPr lang="ru-RU" sz="1600" dirty="0">
              <a:latin typeface="Times New Roman"/>
              <a:cs typeface="Times New Roman"/>
            </a:rPr>
            <a:t>3.Повышения процентных ставок на стоимость обслуживания муниципального долга</a:t>
          </a:r>
          <a:endParaRPr lang="ru-RU" sz="1600" dirty="0"/>
        </a:p>
      </dgm:t>
    </dgm:pt>
    <dgm:pt modelId="{2B8666A9-BBE4-48D1-AFDB-0716F2AB3A21}" type="parTrans" cxnId="{7296ACE6-3BF3-4D8B-A69B-21CE36BBA1AC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F97848A5-658F-4EF0-B88D-30CEE05C3961}" type="sibTrans" cxnId="{7296ACE6-3BF3-4D8B-A69B-21CE36BBA1AC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0FD4D530-5809-4422-BEFC-7015C82F66FE}">
      <dgm:prSet phldrT="[Текст]" custT="1"/>
      <dgm:spPr bwMode="auto"/>
      <dgm:t>
        <a:bodyPr/>
        <a:lstStyle/>
        <a:p>
          <a:pPr>
            <a:defRPr/>
          </a:pPr>
          <a:r>
            <a:rPr lang="ru-RU" sz="1600" dirty="0">
              <a:latin typeface="Times New Roman"/>
              <a:cs typeface="Times New Roman"/>
            </a:rPr>
            <a:t>1.Повышение качества администрированию доходов бюджета</a:t>
          </a:r>
          <a:endParaRPr dirty="0"/>
        </a:p>
        <a:p>
          <a:pPr>
            <a:defRPr/>
          </a:pPr>
          <a:r>
            <a:rPr lang="ru-RU" sz="1600" dirty="0">
              <a:latin typeface="Times New Roman"/>
              <a:cs typeface="Times New Roman"/>
            </a:rPr>
            <a:t>2.Расширение доходной базы, в том числе через сокращение задолженности по платежам в бюджет и усиление </a:t>
          </a:r>
          <a:r>
            <a:rPr lang="ru-RU" sz="1600" dirty="0" err="1">
              <a:latin typeface="Times New Roman"/>
              <a:cs typeface="Times New Roman"/>
            </a:rPr>
            <a:t>претензионно</a:t>
          </a:r>
          <a:r>
            <a:rPr lang="ru-RU" sz="1600" dirty="0">
              <a:latin typeface="Times New Roman"/>
              <a:cs typeface="Times New Roman"/>
            </a:rPr>
            <a:t> -исковой работы с должниками</a:t>
          </a:r>
          <a:endParaRPr dirty="0"/>
        </a:p>
        <a:p>
          <a:pPr>
            <a:defRPr/>
          </a:pPr>
          <a:r>
            <a:rPr lang="ru-RU" sz="1600" dirty="0">
              <a:latin typeface="Times New Roman"/>
              <a:cs typeface="Times New Roman"/>
            </a:rPr>
            <a:t>3.Повышение эффективности бюджетных расходов, в том числе через обзор бюджетных расходов, повышение эффективности планирования, выявление внутренних резервов и перераспределение их в пользу приоритетных расходов</a:t>
          </a:r>
          <a:endParaRPr dirty="0"/>
        </a:p>
        <a:p>
          <a:pPr>
            <a:defRPr/>
          </a:pPr>
          <a:r>
            <a:rPr lang="ru-RU" sz="1600" dirty="0">
              <a:latin typeface="Times New Roman"/>
              <a:cs typeface="Times New Roman"/>
            </a:rPr>
            <a:t>4.Поддержка объема муниципального долга на «безопасном уровне»</a:t>
          </a:r>
          <a:endParaRPr lang="ru-RU" sz="1600" dirty="0"/>
        </a:p>
      </dgm:t>
    </dgm:pt>
    <dgm:pt modelId="{A455EF6E-3CDC-4DD3-87E0-84F6CA6FA115}" type="parTrans" cxnId="{812829AA-7700-4770-AAB8-E94A4DE7B548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9FB3A072-B69C-46AA-981A-8FF092EEF2E7}" type="sibTrans" cxnId="{812829AA-7700-4770-AAB8-E94A4DE7B548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F867387A-4313-450D-8CA7-603F3EEE9FC2}" type="pres">
      <dgm:prSet presAssocID="{5F23AE70-03B5-415A-A130-090D4C240ED0}" presName="compositeShape" presStyleCnt="0">
        <dgm:presLayoutVars>
          <dgm:chMax val="2"/>
          <dgm:dir/>
          <dgm:resizeHandles val="exact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  <dgm:pt modelId="{426F478F-D45D-4502-8D8F-3C16B411E5BD}" type="pres">
      <dgm:prSet presAssocID="{5F23AE70-03B5-415A-A130-090D4C240ED0}" presName="divider" presStyleLbl="fgShp" presStyleIdx="0" presStyleCnt="1" custAng="21577353" custScaleY="68611" custLinFactNeighborX="0" custLinFactNeighborY="-10491"/>
      <dgm:spPr bwMode="auto">
        <a:solidFill>
          <a:srgbClr val="99FF66"/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z="152400" prstMaterial="metal">
          <a:bevelT w="88900" h="88900"/>
        </a:sp3d>
      </dgm:spPr>
      <dgm:t>
        <a:bodyPr/>
        <a:lstStyle/>
        <a:p>
          <a:pPr>
            <a:defRPr/>
          </a:pPr>
          <a:endParaRPr lang="ru-RU"/>
        </a:p>
      </dgm:t>
    </dgm:pt>
    <dgm:pt modelId="{4E6EE4A5-1A96-473E-87DC-DEB6C7E26CC5}" type="pres">
      <dgm:prSet presAssocID="{4202686D-A550-4426-A127-5FFB68438E32}" presName="downArrow" presStyleLbl="node1" presStyleIdx="0" presStyleCnt="2" custScaleX="46761" custScaleY="44020" custLinFactNeighborX="1104" custLinFactNeighborY="-1830"/>
      <dgm:spPr bwMode="auto">
        <a:solidFill>
          <a:srgbClr val="00B0F0"/>
        </a:solidFill>
      </dgm:spPr>
      <dgm:t>
        <a:bodyPr/>
        <a:lstStyle/>
        <a:p>
          <a:pPr>
            <a:defRPr/>
          </a:pPr>
          <a:endParaRPr lang="ru-RU"/>
        </a:p>
      </dgm:t>
    </dgm:pt>
    <dgm:pt modelId="{AFBE74D8-90E2-4507-8575-81ED999531C1}" type="pres">
      <dgm:prSet presAssocID="{4202686D-A550-4426-A127-5FFB68438E32}" presName="downArrowText" presStyleLbl="revTx" presStyleIdx="0" presStyleCnt="2" custScaleX="169482" custScaleY="79677" custLinFactNeighborX="4952" custLinFactNeighborY="5936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  <dgm:pt modelId="{05FABA8D-4651-4D63-8292-B4F5E7001825}" type="pres">
      <dgm:prSet presAssocID="{0FD4D530-5809-4422-BEFC-7015C82F66FE}" presName="upArrow" presStyleLbl="node1" presStyleIdx="1" presStyleCnt="2" custScaleX="46761" custScaleY="44020"/>
      <dgm:spPr bwMode="auto">
        <a:solidFill>
          <a:srgbClr val="00B0F0"/>
        </a:solidFill>
      </dgm:spPr>
      <dgm:t>
        <a:bodyPr/>
        <a:lstStyle/>
        <a:p>
          <a:pPr>
            <a:defRPr/>
          </a:pPr>
          <a:endParaRPr lang="ru-RU"/>
        </a:p>
      </dgm:t>
    </dgm:pt>
    <dgm:pt modelId="{11085DC7-A6B1-4942-AB33-5B2F3663336F}" type="pres">
      <dgm:prSet presAssocID="{0FD4D530-5809-4422-BEFC-7015C82F66FE}" presName="upArrowText" presStyleLbl="revTx" presStyleIdx="1" presStyleCnt="2" custScaleX="177860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</dgm:ptLst>
  <dgm:cxnLst>
    <dgm:cxn modelId="{0C2EB8C5-AB44-4826-B564-4254BA6AEF3B}" type="presOf" srcId="{4202686D-A550-4426-A127-5FFB68438E32}" destId="{AFBE74D8-90E2-4507-8575-81ED999531C1}" srcOrd="0" destOrd="0" presId="urn:microsoft.com/office/officeart/2005/8/layout/arrow3"/>
    <dgm:cxn modelId="{7296ACE6-3BF3-4D8B-A69B-21CE36BBA1AC}" srcId="{5F23AE70-03B5-415A-A130-090D4C240ED0}" destId="{4202686D-A550-4426-A127-5FFB68438E32}" srcOrd="0" destOrd="0" parTransId="{2B8666A9-BBE4-48D1-AFDB-0716F2AB3A21}" sibTransId="{F97848A5-658F-4EF0-B88D-30CEE05C3961}"/>
    <dgm:cxn modelId="{812829AA-7700-4770-AAB8-E94A4DE7B548}" srcId="{5F23AE70-03B5-415A-A130-090D4C240ED0}" destId="{0FD4D530-5809-4422-BEFC-7015C82F66FE}" srcOrd="1" destOrd="0" parTransId="{A455EF6E-3CDC-4DD3-87E0-84F6CA6FA115}" sibTransId="{9FB3A072-B69C-46AA-981A-8FF092EEF2E7}"/>
    <dgm:cxn modelId="{48ABAC32-301E-4A46-8D52-CCA71D3B0AF8}" type="presOf" srcId="{0FD4D530-5809-4422-BEFC-7015C82F66FE}" destId="{11085DC7-A6B1-4942-AB33-5B2F3663336F}" srcOrd="0" destOrd="0" presId="urn:microsoft.com/office/officeart/2005/8/layout/arrow3"/>
    <dgm:cxn modelId="{1DB52D10-6F2A-4311-AAC0-50D82745265F}" type="presOf" srcId="{5F23AE70-03B5-415A-A130-090D4C240ED0}" destId="{F867387A-4313-450D-8CA7-603F3EEE9FC2}" srcOrd="0" destOrd="0" presId="urn:microsoft.com/office/officeart/2005/8/layout/arrow3"/>
    <dgm:cxn modelId="{E044019D-0CA3-4683-9863-692E9ED2C329}" type="presParOf" srcId="{F867387A-4313-450D-8CA7-603F3EEE9FC2}" destId="{426F478F-D45D-4502-8D8F-3C16B411E5BD}" srcOrd="0" destOrd="0" presId="urn:microsoft.com/office/officeart/2005/8/layout/arrow3"/>
    <dgm:cxn modelId="{580338EB-385E-4EED-B8A8-02A7DF973842}" type="presParOf" srcId="{F867387A-4313-450D-8CA7-603F3EEE9FC2}" destId="{4E6EE4A5-1A96-473E-87DC-DEB6C7E26CC5}" srcOrd="1" destOrd="0" presId="urn:microsoft.com/office/officeart/2005/8/layout/arrow3"/>
    <dgm:cxn modelId="{4F6FC08C-13DA-48EF-96A4-E3C3B7C12D42}" type="presParOf" srcId="{F867387A-4313-450D-8CA7-603F3EEE9FC2}" destId="{AFBE74D8-90E2-4507-8575-81ED999531C1}" srcOrd="2" destOrd="0" presId="urn:microsoft.com/office/officeart/2005/8/layout/arrow3"/>
    <dgm:cxn modelId="{B537F8A1-8F03-4897-9BBB-E300320DFE69}" type="presParOf" srcId="{F867387A-4313-450D-8CA7-603F3EEE9FC2}" destId="{05FABA8D-4651-4D63-8292-B4F5E7001825}" srcOrd="3" destOrd="0" presId="urn:microsoft.com/office/officeart/2005/8/layout/arrow3"/>
    <dgm:cxn modelId="{5B5C12AF-CC4F-4424-8774-ADF2E6E00CF9}" type="presParOf" srcId="{F867387A-4313-450D-8CA7-603F3EEE9FC2}" destId="{11085DC7-A6B1-4942-AB33-5B2F3663336F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5DE1CE-494C-4CCF-889A-BBE9F086C715}">
      <dsp:nvSpPr>
        <dsp:cNvPr id="0" name=""/>
        <dsp:cNvSpPr/>
      </dsp:nvSpPr>
      <dsp:spPr>
        <a:xfrm>
          <a:off x="3915394" y="64800"/>
          <a:ext cx="3866847" cy="167541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5"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latin typeface="Times New Roman"/>
              <a:cs typeface="Times New Roman"/>
            </a:rPr>
            <a:t>Основные положения Указа Президента Российской Федерации от </a:t>
          </a:r>
          <a:r>
            <a:rPr lang="ru-RU" sz="1800" b="0" i="0" u="none" strike="noStrike" kern="1200" cap="none" spc="0" dirty="0" smtClean="0">
              <a:latin typeface="Times New Roman"/>
              <a:ea typeface="Times New Roman"/>
              <a:cs typeface="Times New Roman"/>
            </a:rPr>
            <a:t>7 мая 2024 года № 309 «О национальных целях развития Российской Федерации на период до 2030 года и на перспективу до 2036 года»</a:t>
          </a:r>
          <a:endParaRPr lang="ru-RU" sz="1800" kern="1200" dirty="0"/>
        </a:p>
      </dsp:txBody>
      <dsp:txXfrm>
        <a:off x="3997181" y="146587"/>
        <a:ext cx="3703273" cy="1511841"/>
      </dsp:txXfrm>
    </dsp:sp>
    <dsp:sp modelId="{C9692D53-11D8-485D-B02F-130F847E961C}">
      <dsp:nvSpPr>
        <dsp:cNvPr id="0" name=""/>
        <dsp:cNvSpPr/>
      </dsp:nvSpPr>
      <dsp:spPr>
        <a:xfrm>
          <a:off x="3995655" y="1558631"/>
          <a:ext cx="5333814" cy="5333814"/>
        </a:xfrm>
        <a:custGeom>
          <a:avLst/>
          <a:gdLst/>
          <a:ahLst/>
          <a:cxnLst/>
          <a:rect l="0" t="0" r="0" b="0"/>
          <a:pathLst>
            <a:path>
              <a:moveTo>
                <a:pt x="3637555" y="182910"/>
              </a:moveTo>
              <a:arcTo wR="2666907" hR="2666907" stAng="17480616" swAng="461621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B95280-6FCE-446E-926C-307E8665464F}">
      <dsp:nvSpPr>
        <dsp:cNvPr id="0" name=""/>
        <dsp:cNvSpPr/>
      </dsp:nvSpPr>
      <dsp:spPr>
        <a:xfrm>
          <a:off x="7482314" y="1895625"/>
          <a:ext cx="3866847" cy="1369242"/>
        </a:xfrm>
        <a:prstGeom prst="roundRect">
          <a:avLst/>
        </a:prstGeom>
        <a:gradFill rotWithShape="0">
          <a:gsLst>
            <a:gs pos="0">
              <a:schemeClr val="accent5">
                <a:hueOff val="-1470669"/>
                <a:satOff val="-2046"/>
                <a:lumOff val="-784"/>
                <a:alphaOff val="0"/>
                <a:shade val="58000"/>
                <a:satMod val="150000"/>
              </a:schemeClr>
            </a:gs>
            <a:gs pos="72000">
              <a:schemeClr val="accent5">
                <a:hueOff val="-1470669"/>
                <a:satOff val="-2046"/>
                <a:lumOff val="-784"/>
                <a:alphaOff val="0"/>
                <a:tint val="90000"/>
                <a:satMod val="135000"/>
              </a:schemeClr>
            </a:gs>
            <a:gs pos="100000">
              <a:schemeClr val="accent5">
                <a:hueOff val="-1470669"/>
                <a:satOff val="-2046"/>
                <a:lumOff val="-784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smtClean="0">
              <a:latin typeface="Times New Roman"/>
              <a:cs typeface="Times New Roman"/>
            </a:rPr>
            <a:t>Основные направления налоговой, бюджетной и долговой политики Ханты – Мансийского автономного округа – Югры на 2025 год и на плановый период 2026 и 2027 годов</a:t>
          </a:r>
          <a:endParaRPr lang="ru-RU" sz="1800" kern="1200" dirty="0"/>
        </a:p>
      </dsp:txBody>
      <dsp:txXfrm>
        <a:off x="7549155" y="1962466"/>
        <a:ext cx="3733165" cy="1235560"/>
      </dsp:txXfrm>
    </dsp:sp>
    <dsp:sp modelId="{4AE18D4C-5105-49E5-A116-C2EC31A3D5C7}">
      <dsp:nvSpPr>
        <dsp:cNvPr id="0" name=""/>
        <dsp:cNvSpPr/>
      </dsp:nvSpPr>
      <dsp:spPr>
        <a:xfrm>
          <a:off x="4199435" y="1085210"/>
          <a:ext cx="5333814" cy="5333814"/>
        </a:xfrm>
        <a:custGeom>
          <a:avLst/>
          <a:gdLst/>
          <a:ahLst/>
          <a:cxnLst/>
          <a:rect l="0" t="0" r="0" b="0"/>
          <a:pathLst>
            <a:path>
              <a:moveTo>
                <a:pt x="5289475" y="2182621"/>
              </a:moveTo>
              <a:arcTo wR="2666907" hR="2666907" stAng="20972254" swAng="381100"/>
            </a:path>
          </a:pathLst>
        </a:custGeom>
        <a:noFill/>
        <a:ln w="9525" cap="flat" cmpd="sng" algn="ctr">
          <a:solidFill>
            <a:schemeClr val="accent5">
              <a:hueOff val="-1470669"/>
              <a:satOff val="-2046"/>
              <a:lumOff val="-784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C4521C-25F8-4EE5-B1C4-581E3C0A6357}">
      <dsp:nvSpPr>
        <dsp:cNvPr id="0" name=""/>
        <dsp:cNvSpPr/>
      </dsp:nvSpPr>
      <dsp:spPr>
        <a:xfrm>
          <a:off x="7482324" y="3563948"/>
          <a:ext cx="3866847" cy="1369242"/>
        </a:xfrm>
        <a:prstGeom prst="roundRect">
          <a:avLst/>
        </a:prstGeom>
        <a:gradFill rotWithShape="0">
          <a:gsLst>
            <a:gs pos="0">
              <a:schemeClr val="accent5">
                <a:hueOff val="-2941338"/>
                <a:satOff val="-4091"/>
                <a:lumOff val="-1569"/>
                <a:alphaOff val="0"/>
                <a:shade val="58000"/>
                <a:satMod val="150000"/>
              </a:schemeClr>
            </a:gs>
            <a:gs pos="72000">
              <a:schemeClr val="accent5">
                <a:hueOff val="-2941338"/>
                <a:satOff val="-4091"/>
                <a:lumOff val="-1569"/>
                <a:alphaOff val="0"/>
                <a:tint val="90000"/>
                <a:satMod val="135000"/>
              </a:schemeClr>
            </a:gs>
            <a:gs pos="100000">
              <a:schemeClr val="accent5">
                <a:hueOff val="-2941338"/>
                <a:satOff val="-4091"/>
                <a:lumOff val="-1569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smtClean="0">
              <a:latin typeface="Times New Roman"/>
              <a:cs typeface="Times New Roman"/>
            </a:rPr>
            <a:t>Стратегические цели развития города Покачи, определенных в Стратегии социально - экономического развития  города Покачи </a:t>
          </a:r>
          <a:r>
            <a:rPr lang="ru-RU" sz="1800" b="0" i="0" u="none" strike="noStrike" kern="1200" cap="none" spc="0" smtClean="0">
              <a:latin typeface="Times New Roman"/>
              <a:ea typeface="Times New Roman"/>
              <a:cs typeface="Times New Roman"/>
            </a:rPr>
            <a:t>до 2036 года с целевыми ориентирами до 2050 года</a:t>
          </a:r>
          <a:endParaRPr lang="ru-RU" sz="1800" kern="1200" dirty="0"/>
        </a:p>
      </dsp:txBody>
      <dsp:txXfrm>
        <a:off x="7549165" y="3630789"/>
        <a:ext cx="3733165" cy="1235560"/>
      </dsp:txXfrm>
    </dsp:sp>
    <dsp:sp modelId="{B75225A6-A4ED-467D-91B9-9B31F6B00D8F}">
      <dsp:nvSpPr>
        <dsp:cNvPr id="0" name=""/>
        <dsp:cNvSpPr/>
      </dsp:nvSpPr>
      <dsp:spPr>
        <a:xfrm>
          <a:off x="3966914" y="-153771"/>
          <a:ext cx="5333814" cy="5333814"/>
        </a:xfrm>
        <a:custGeom>
          <a:avLst/>
          <a:gdLst/>
          <a:ahLst/>
          <a:cxnLst/>
          <a:rect l="0" t="0" r="0" b="0"/>
          <a:pathLst>
            <a:path>
              <a:moveTo>
                <a:pt x="3785431" y="5087919"/>
              </a:moveTo>
              <a:arcTo wR="2666907" hR="2666907" stAng="3912165" swAng="288133"/>
            </a:path>
          </a:pathLst>
        </a:custGeom>
        <a:noFill/>
        <a:ln w="9525" cap="flat" cmpd="sng" algn="ctr">
          <a:solidFill>
            <a:schemeClr val="accent5">
              <a:hueOff val="-2941338"/>
              <a:satOff val="-4091"/>
              <a:lumOff val="-1569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221B0C-402A-4752-AF02-D2F85187E5B6}">
      <dsp:nvSpPr>
        <dsp:cNvPr id="0" name=""/>
        <dsp:cNvSpPr/>
      </dsp:nvSpPr>
      <dsp:spPr>
        <a:xfrm>
          <a:off x="3948840" y="5020067"/>
          <a:ext cx="3866847" cy="1369242"/>
        </a:xfrm>
        <a:prstGeom prst="roundRect">
          <a:avLst/>
        </a:prstGeom>
        <a:gradFill rotWithShape="0">
          <a:gsLst>
            <a:gs pos="0">
              <a:schemeClr val="accent5">
                <a:hueOff val="-4412007"/>
                <a:satOff val="-6137"/>
                <a:lumOff val="-2353"/>
                <a:alphaOff val="0"/>
                <a:shade val="58000"/>
                <a:satMod val="150000"/>
              </a:schemeClr>
            </a:gs>
            <a:gs pos="72000">
              <a:schemeClr val="accent5">
                <a:hueOff val="-4412007"/>
                <a:satOff val="-6137"/>
                <a:lumOff val="-2353"/>
                <a:alphaOff val="0"/>
                <a:tint val="90000"/>
                <a:satMod val="135000"/>
              </a:schemeClr>
            </a:gs>
            <a:gs pos="100000">
              <a:schemeClr val="accent5">
                <a:hueOff val="-4412007"/>
                <a:satOff val="-6137"/>
                <a:lumOff val="-2353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smtClean="0">
              <a:latin typeface="Times New Roman"/>
              <a:cs typeface="Times New Roman"/>
            </a:rPr>
            <a:t>Прогноз социально-экономического развития муниципального образования город Покачи на 2025 год и на плановый период до 2027 года</a:t>
          </a:r>
          <a:endParaRPr lang="ru-RU" sz="1800" kern="1200" dirty="0"/>
        </a:p>
      </dsp:txBody>
      <dsp:txXfrm>
        <a:off x="4015681" y="5086908"/>
        <a:ext cx="3733165" cy="1235560"/>
      </dsp:txXfrm>
    </dsp:sp>
    <dsp:sp modelId="{118A2510-1A2C-4DDC-8042-72CF931A0633}">
      <dsp:nvSpPr>
        <dsp:cNvPr id="0" name=""/>
        <dsp:cNvSpPr/>
      </dsp:nvSpPr>
      <dsp:spPr>
        <a:xfrm>
          <a:off x="2226417" y="-158157"/>
          <a:ext cx="5333814" cy="5333814"/>
        </a:xfrm>
        <a:custGeom>
          <a:avLst/>
          <a:gdLst/>
          <a:ahLst/>
          <a:cxnLst/>
          <a:rect l="0" t="0" r="0" b="0"/>
          <a:pathLst>
            <a:path>
              <a:moveTo>
                <a:pt x="1769065" y="5178137"/>
              </a:moveTo>
              <a:arcTo wR="2666907" hR="2666907" stAng="6580412" swAng="32666"/>
            </a:path>
          </a:pathLst>
        </a:custGeom>
        <a:noFill/>
        <a:ln w="9525" cap="flat" cmpd="sng" algn="ctr">
          <a:solidFill>
            <a:schemeClr val="accent5">
              <a:hueOff val="-4412007"/>
              <a:satOff val="-6137"/>
              <a:lumOff val="-2353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B4F8C1-AEC9-41D2-BF72-FA51B937B65A}">
      <dsp:nvSpPr>
        <dsp:cNvPr id="0" name=""/>
        <dsp:cNvSpPr/>
      </dsp:nvSpPr>
      <dsp:spPr>
        <a:xfrm>
          <a:off x="151457" y="3642003"/>
          <a:ext cx="3866847" cy="1369242"/>
        </a:xfrm>
        <a:prstGeom prst="roundRect">
          <a:avLst/>
        </a:prstGeom>
        <a:gradFill rotWithShape="0">
          <a:gsLst>
            <a:gs pos="0">
              <a:schemeClr val="accent5">
                <a:hueOff val="-5882676"/>
                <a:satOff val="-8182"/>
                <a:lumOff val="-3138"/>
                <a:alphaOff val="0"/>
                <a:shade val="58000"/>
                <a:satMod val="150000"/>
              </a:schemeClr>
            </a:gs>
            <a:gs pos="72000">
              <a:schemeClr val="accent5">
                <a:hueOff val="-5882676"/>
                <a:satOff val="-8182"/>
                <a:lumOff val="-3138"/>
                <a:alphaOff val="0"/>
                <a:tint val="90000"/>
                <a:satMod val="135000"/>
              </a:schemeClr>
            </a:gs>
            <a:gs pos="100000">
              <a:schemeClr val="accent5">
                <a:hueOff val="-5882676"/>
                <a:satOff val="-8182"/>
                <a:lumOff val="-3138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smtClean="0">
              <a:latin typeface="Times New Roman"/>
              <a:cs typeface="Times New Roman"/>
            </a:rPr>
            <a:t>Послания Президента Российской Федерации Федеральному Собранию Российской Федерации 29 февраля 2024 года</a:t>
          </a:r>
          <a:endParaRPr lang="ru-RU" sz="1800" kern="1200" dirty="0"/>
        </a:p>
      </dsp:txBody>
      <dsp:txXfrm>
        <a:off x="218298" y="3708844"/>
        <a:ext cx="3733165" cy="1235560"/>
      </dsp:txXfrm>
    </dsp:sp>
    <dsp:sp modelId="{029C6E5A-64FF-47D1-A405-AD28C224663C}">
      <dsp:nvSpPr>
        <dsp:cNvPr id="0" name=""/>
        <dsp:cNvSpPr/>
      </dsp:nvSpPr>
      <dsp:spPr>
        <a:xfrm>
          <a:off x="1959445" y="846809"/>
          <a:ext cx="5333814" cy="5333814"/>
        </a:xfrm>
        <a:custGeom>
          <a:avLst/>
          <a:gdLst/>
          <a:ahLst/>
          <a:cxnLst/>
          <a:rect l="0" t="0" r="0" b="0"/>
          <a:pathLst>
            <a:path>
              <a:moveTo>
                <a:pt x="2847" y="2790110"/>
              </a:moveTo>
              <a:arcTo wR="2666907" hR="2666907" stAng="10641130" swAng="643949"/>
            </a:path>
          </a:pathLst>
        </a:custGeom>
        <a:noFill/>
        <a:ln w="9525" cap="flat" cmpd="sng" algn="ctr">
          <a:solidFill>
            <a:schemeClr val="accent5">
              <a:hueOff val="-5882676"/>
              <a:satOff val="-8182"/>
              <a:lumOff val="-3138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C02621-A6B6-41A5-8826-189DCF371A82}">
      <dsp:nvSpPr>
        <dsp:cNvPr id="0" name=""/>
        <dsp:cNvSpPr/>
      </dsp:nvSpPr>
      <dsp:spPr>
        <a:xfrm>
          <a:off x="147840" y="1764372"/>
          <a:ext cx="3866847" cy="1369242"/>
        </a:xfrm>
        <a:prstGeom prst="roundRect">
          <a:avLst/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hade val="58000"/>
                <a:satMod val="150000"/>
              </a:schemeClr>
            </a:gs>
            <a:gs pos="72000">
              <a:schemeClr val="accent5">
                <a:hueOff val="-7353344"/>
                <a:satOff val="-10228"/>
                <a:lumOff val="-3922"/>
                <a:alphaOff val="0"/>
                <a:tint val="90000"/>
                <a:satMod val="135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latin typeface="Times New Roman"/>
              <a:cs typeface="Times New Roman"/>
            </a:rPr>
            <a:t>Основные положения Указов Президента Российской Федерации от 2012 года</a:t>
          </a:r>
          <a:endParaRPr lang="ru-RU" sz="1800" b="0" kern="1200" dirty="0"/>
        </a:p>
      </dsp:txBody>
      <dsp:txXfrm>
        <a:off x="214681" y="1831213"/>
        <a:ext cx="3733165" cy="1235560"/>
      </dsp:txXfrm>
    </dsp:sp>
    <dsp:sp modelId="{A41A1F3E-7967-4B34-9EEF-2E9F82ACE41B}">
      <dsp:nvSpPr>
        <dsp:cNvPr id="0" name=""/>
        <dsp:cNvSpPr/>
      </dsp:nvSpPr>
      <dsp:spPr>
        <a:xfrm>
          <a:off x="2177487" y="1529093"/>
          <a:ext cx="5333814" cy="5333814"/>
        </a:xfrm>
        <a:custGeom>
          <a:avLst/>
          <a:gdLst/>
          <a:ahLst/>
          <a:cxnLst/>
          <a:rect l="0" t="0" r="0" b="0"/>
          <a:pathLst>
            <a:path>
              <a:moveTo>
                <a:pt x="1573291" y="234542"/>
              </a:moveTo>
              <a:arcTo wR="2666907" hR="2666907" stAng="14747450" swAng="227070"/>
            </a:path>
          </a:pathLst>
        </a:custGeom>
        <a:noFill/>
        <a:ln w="9525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D417F4-65BC-42CE-802F-24A177DF37D6}">
      <dsp:nvSpPr>
        <dsp:cNvPr id="0" name=""/>
        <dsp:cNvSpPr/>
      </dsp:nvSpPr>
      <dsp:spPr>
        <a:xfrm rot="5400000">
          <a:off x="6907464" y="-568618"/>
          <a:ext cx="2388812" cy="3695137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5"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>
              <a:latin typeface="Times New Roman"/>
              <a:cs typeface="Times New Roman"/>
            </a:rPr>
            <a:t>финансовая устойчивость бюджета города Покачи</a:t>
          </a:r>
          <a:endParaRPr lang="ru-RU" sz="2000" kern="1200" dirty="0"/>
        </a:p>
      </dsp:txBody>
      <dsp:txXfrm rot="-5400000">
        <a:off x="6870158" y="482679"/>
        <a:ext cx="2463425" cy="1592542"/>
      </dsp:txXfrm>
    </dsp:sp>
    <dsp:sp modelId="{E9453A9F-E1D6-4A0E-AF7C-75F8CC9A59F1}">
      <dsp:nvSpPr>
        <dsp:cNvPr id="0" name=""/>
        <dsp:cNvSpPr/>
      </dsp:nvSpPr>
      <dsp:spPr>
        <a:xfrm>
          <a:off x="7544094" y="479772"/>
          <a:ext cx="2665914" cy="14332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F5D2A7-1AD4-434F-A845-3EDEAAD4CED0}">
      <dsp:nvSpPr>
        <dsp:cNvPr id="0" name=""/>
        <dsp:cNvSpPr/>
      </dsp:nvSpPr>
      <dsp:spPr>
        <a:xfrm rot="5400000">
          <a:off x="3002442" y="-591002"/>
          <a:ext cx="2388812" cy="3695137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5">
                <a:hueOff val="-1470669"/>
                <a:satOff val="-2046"/>
                <a:lumOff val="-784"/>
                <a:alphaOff val="0"/>
                <a:shade val="58000"/>
                <a:satMod val="150000"/>
              </a:schemeClr>
            </a:gs>
            <a:gs pos="72000">
              <a:schemeClr val="accent5">
                <a:hueOff val="-1470669"/>
                <a:satOff val="-2046"/>
                <a:lumOff val="-784"/>
                <a:alphaOff val="0"/>
                <a:tint val="90000"/>
                <a:satMod val="135000"/>
              </a:schemeClr>
            </a:gs>
            <a:gs pos="100000">
              <a:schemeClr val="accent5">
                <a:hueOff val="-1470669"/>
                <a:satOff val="-2046"/>
                <a:lumOff val="-784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 rot="-5400000">
        <a:off x="2965136" y="460295"/>
        <a:ext cx="2463425" cy="1592542"/>
      </dsp:txXfrm>
    </dsp:sp>
    <dsp:sp modelId="{86DC1B40-79B4-4691-A22C-1E795B5DA49C}">
      <dsp:nvSpPr>
        <dsp:cNvPr id="0" name=""/>
        <dsp:cNvSpPr/>
      </dsp:nvSpPr>
      <dsp:spPr>
        <a:xfrm rot="5400000">
          <a:off x="5005479" y="1444528"/>
          <a:ext cx="2388812" cy="3695137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5">
                <a:hueOff val="-2941338"/>
                <a:satOff val="-4091"/>
                <a:lumOff val="-1569"/>
                <a:alphaOff val="0"/>
                <a:shade val="58000"/>
                <a:satMod val="150000"/>
              </a:schemeClr>
            </a:gs>
            <a:gs pos="72000">
              <a:schemeClr val="accent5">
                <a:hueOff val="-2941338"/>
                <a:satOff val="-4091"/>
                <a:lumOff val="-1569"/>
                <a:alphaOff val="0"/>
                <a:tint val="90000"/>
                <a:satMod val="135000"/>
              </a:schemeClr>
            </a:gs>
            <a:gs pos="100000">
              <a:schemeClr val="accent5">
                <a:hueOff val="-2941338"/>
                <a:satOff val="-4091"/>
                <a:lumOff val="-1569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>
              <a:latin typeface="Times New Roman"/>
              <a:cs typeface="Times New Roman"/>
            </a:rPr>
            <a:t>достижение национальных целей развития на территории города Покачи</a:t>
          </a:r>
          <a:endParaRPr lang="ru-RU" sz="2000" kern="1200" dirty="0"/>
        </a:p>
      </dsp:txBody>
      <dsp:txXfrm rot="-5400000">
        <a:off x="4968173" y="2495825"/>
        <a:ext cx="2463425" cy="1592542"/>
      </dsp:txXfrm>
    </dsp:sp>
    <dsp:sp modelId="{502BF5C2-5840-4E57-874D-104562D496C5}">
      <dsp:nvSpPr>
        <dsp:cNvPr id="0" name=""/>
        <dsp:cNvSpPr/>
      </dsp:nvSpPr>
      <dsp:spPr>
        <a:xfrm>
          <a:off x="18229" y="2163336"/>
          <a:ext cx="4020078" cy="22798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/>
              <a:cs typeface="Times New Roman"/>
            </a:rPr>
            <a:t>Основные приоритеты и ориентиры налоговой, бюджетной и долговой политики</a:t>
          </a:r>
          <a:endParaRPr lang="ru-RU" sz="2800" kern="1200" dirty="0"/>
        </a:p>
      </dsp:txBody>
      <dsp:txXfrm>
        <a:off x="18229" y="2163336"/>
        <a:ext cx="4020078" cy="2279873"/>
      </dsp:txXfrm>
    </dsp:sp>
    <dsp:sp modelId="{C7947F67-86D2-4009-B948-6EFB13F411AB}">
      <dsp:nvSpPr>
        <dsp:cNvPr id="0" name=""/>
        <dsp:cNvSpPr/>
      </dsp:nvSpPr>
      <dsp:spPr>
        <a:xfrm rot="5400000">
          <a:off x="8777097" y="1578403"/>
          <a:ext cx="2388812" cy="3494418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5">
                <a:hueOff val="-4412007"/>
                <a:satOff val="-6137"/>
                <a:lumOff val="-2353"/>
                <a:alphaOff val="0"/>
                <a:shade val="58000"/>
                <a:satMod val="150000"/>
              </a:schemeClr>
            </a:gs>
            <a:gs pos="72000">
              <a:schemeClr val="accent5">
                <a:hueOff val="-4412007"/>
                <a:satOff val="-6137"/>
                <a:lumOff val="-2353"/>
                <a:alphaOff val="0"/>
                <a:tint val="90000"/>
                <a:satMod val="135000"/>
              </a:schemeClr>
            </a:gs>
            <a:gs pos="100000">
              <a:schemeClr val="accent5">
                <a:hueOff val="-4412007"/>
                <a:satOff val="-6137"/>
                <a:lumOff val="-2353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 rot="-5400000">
        <a:off x="8806697" y="2529341"/>
        <a:ext cx="2329612" cy="1592542"/>
      </dsp:txXfrm>
    </dsp:sp>
    <dsp:sp modelId="{ECF99D1D-DE85-43E3-BFE1-3C6F0C123E4D}">
      <dsp:nvSpPr>
        <dsp:cNvPr id="0" name=""/>
        <dsp:cNvSpPr/>
      </dsp:nvSpPr>
      <dsp:spPr>
        <a:xfrm rot="5400000">
          <a:off x="6885517" y="3406102"/>
          <a:ext cx="2388812" cy="3695137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5">
                <a:hueOff val="-5882676"/>
                <a:satOff val="-8182"/>
                <a:lumOff val="-3138"/>
                <a:alphaOff val="0"/>
                <a:shade val="58000"/>
                <a:satMod val="150000"/>
              </a:schemeClr>
            </a:gs>
            <a:gs pos="72000">
              <a:schemeClr val="accent5">
                <a:hueOff val="-5882676"/>
                <a:satOff val="-8182"/>
                <a:lumOff val="-3138"/>
                <a:alphaOff val="0"/>
                <a:tint val="90000"/>
                <a:satMod val="135000"/>
              </a:schemeClr>
            </a:gs>
            <a:gs pos="100000">
              <a:schemeClr val="accent5">
                <a:hueOff val="-5882676"/>
                <a:satOff val="-8182"/>
                <a:lumOff val="-3138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>
              <a:latin typeface="Times New Roman"/>
              <a:cs typeface="Times New Roman"/>
            </a:rPr>
            <a:t>сбалансированность  бюджетной системы муниципального образования</a:t>
          </a:r>
          <a:endParaRPr lang="ru-RU" sz="2000" kern="1200" dirty="0"/>
        </a:p>
      </dsp:txBody>
      <dsp:txXfrm rot="-5400000">
        <a:off x="6848211" y="4457399"/>
        <a:ext cx="2463425" cy="1592542"/>
      </dsp:txXfrm>
    </dsp:sp>
    <dsp:sp modelId="{7657ACC8-FBBF-43A0-816A-47780EA0FCAE}">
      <dsp:nvSpPr>
        <dsp:cNvPr id="0" name=""/>
        <dsp:cNvSpPr/>
      </dsp:nvSpPr>
      <dsp:spPr>
        <a:xfrm>
          <a:off x="7544094" y="4535020"/>
          <a:ext cx="2665914" cy="14332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D10005-3BF6-4EA4-BC87-C3C6F97FA0E4}">
      <dsp:nvSpPr>
        <dsp:cNvPr id="0" name=""/>
        <dsp:cNvSpPr/>
      </dsp:nvSpPr>
      <dsp:spPr>
        <a:xfrm rot="5400000">
          <a:off x="2911060" y="3406102"/>
          <a:ext cx="2388812" cy="3695137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hade val="58000"/>
                <a:satMod val="150000"/>
              </a:schemeClr>
            </a:gs>
            <a:gs pos="72000">
              <a:schemeClr val="accent5">
                <a:hueOff val="-7353344"/>
                <a:satOff val="-10228"/>
                <a:lumOff val="-3922"/>
                <a:alphaOff val="0"/>
                <a:tint val="90000"/>
                <a:satMod val="135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 rot="-5400000">
        <a:off x="2873754" y="4457399"/>
        <a:ext cx="2463425" cy="159254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6F478F-D45D-4502-8D8F-3C16B411E5BD}">
      <dsp:nvSpPr>
        <dsp:cNvPr id="0" name=""/>
        <dsp:cNvSpPr/>
      </dsp:nvSpPr>
      <dsp:spPr bwMode="auto">
        <a:xfrm rot="21277353">
          <a:off x="1332123" y="2246603"/>
          <a:ext cx="9089137" cy="795196"/>
        </a:xfrm>
        <a:prstGeom prst="mathMinus">
          <a:avLst/>
        </a:prstGeom>
        <a:solidFill>
          <a:srgbClr val="99FF66"/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z="152400" prstMaterial="metal">
          <a:bevelT w="88900" h="889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E6EE4A5-1A96-473E-87DC-DEB6C7E26CC5}">
      <dsp:nvSpPr>
        <dsp:cNvPr id="0" name=""/>
        <dsp:cNvSpPr/>
      </dsp:nvSpPr>
      <dsp:spPr bwMode="auto">
        <a:xfrm>
          <a:off x="2387940" y="892723"/>
          <a:ext cx="1648799" cy="1016494"/>
        </a:xfrm>
        <a:prstGeom prst="downArrow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FBE74D8-90E2-4507-8575-81ED999531C1}">
      <dsp:nvSpPr>
        <dsp:cNvPr id="0" name=""/>
        <dsp:cNvSpPr/>
      </dsp:nvSpPr>
      <dsp:spPr bwMode="auto">
        <a:xfrm>
          <a:off x="5108904" y="390303"/>
          <a:ext cx="6374358" cy="19318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600" kern="1200" dirty="0">
              <a:latin typeface="Times New Roman"/>
              <a:cs typeface="Times New Roman"/>
            </a:rPr>
            <a:t>1.Изменение федерального и регионального бюджетного законодательства, затрагивающего основные доходные источники</a:t>
          </a:r>
          <a:endParaRPr kern="1200" dirty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600" kern="1200" dirty="0">
              <a:latin typeface="Times New Roman"/>
              <a:cs typeface="Times New Roman"/>
            </a:rPr>
            <a:t>2.Снижение доходной базы бюджета за счет уменьшения количества налоговых агентов и налогоплательщиков  </a:t>
          </a:r>
          <a:endParaRPr kern="1200" dirty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600" kern="1200" dirty="0">
              <a:latin typeface="Times New Roman"/>
              <a:cs typeface="Times New Roman"/>
            </a:rPr>
            <a:t>3.Повышения процентных ставок на стоимость обслуживания муниципального долга</a:t>
          </a:r>
          <a:endParaRPr lang="ru-RU" sz="1600" kern="1200" dirty="0"/>
        </a:p>
      </dsp:txBody>
      <dsp:txXfrm>
        <a:off x="5108904" y="390303"/>
        <a:ext cx="6374358" cy="1931866"/>
      </dsp:txXfrm>
    </dsp:sp>
    <dsp:sp modelId="{05FABA8D-4651-4D63-8292-B4F5E7001825}">
      <dsp:nvSpPr>
        <dsp:cNvPr id="0" name=""/>
        <dsp:cNvSpPr/>
      </dsp:nvSpPr>
      <dsp:spPr bwMode="auto">
        <a:xfrm>
          <a:off x="7755570" y="3821436"/>
          <a:ext cx="1648799" cy="1016494"/>
        </a:xfrm>
        <a:prstGeom prst="upArrow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1085DC7-A6B1-4942-AB33-5B2F3663336F}">
      <dsp:nvSpPr>
        <dsp:cNvPr id="0" name=""/>
        <dsp:cNvSpPr/>
      </dsp:nvSpPr>
      <dsp:spPr bwMode="auto">
        <a:xfrm>
          <a:off x="298818" y="3348288"/>
          <a:ext cx="6689462" cy="2424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600" kern="1200" dirty="0">
              <a:latin typeface="Times New Roman"/>
              <a:cs typeface="Times New Roman"/>
            </a:rPr>
            <a:t>1.Повышение качества администрированию доходов бюджета</a:t>
          </a:r>
          <a:endParaRPr kern="1200" dirty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600" kern="1200" dirty="0">
              <a:latin typeface="Times New Roman"/>
              <a:cs typeface="Times New Roman"/>
            </a:rPr>
            <a:t>2.Расширение доходной базы, в том числе через сокращение задолженности по платежам в бюджет и усиление </a:t>
          </a:r>
          <a:r>
            <a:rPr lang="ru-RU" sz="1600" kern="1200" dirty="0" err="1">
              <a:latin typeface="Times New Roman"/>
              <a:cs typeface="Times New Roman"/>
            </a:rPr>
            <a:t>претензионно</a:t>
          </a:r>
          <a:r>
            <a:rPr lang="ru-RU" sz="1600" kern="1200" dirty="0">
              <a:latin typeface="Times New Roman"/>
              <a:cs typeface="Times New Roman"/>
            </a:rPr>
            <a:t> -исковой работы с должниками</a:t>
          </a:r>
          <a:endParaRPr kern="1200" dirty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600" kern="1200" dirty="0">
              <a:latin typeface="Times New Roman"/>
              <a:cs typeface="Times New Roman"/>
            </a:rPr>
            <a:t>3.Повышение эффективности бюджетных расходов, в том числе через обзор бюджетных расходов, повышение эффективности планирования, выявление внутренних резервов и перераспределение их в пользу приоритетных расходов</a:t>
          </a:r>
          <a:endParaRPr kern="1200" dirty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1600" kern="1200" dirty="0">
              <a:latin typeface="Times New Roman"/>
              <a:cs typeface="Times New Roman"/>
            </a:rPr>
            <a:t>4.Поддержка объема муниципального долга на «безопасном уровне»</a:t>
          </a:r>
          <a:endParaRPr lang="ru-RU" sz="1600" kern="1200" dirty="0"/>
        </a:p>
      </dsp:txBody>
      <dsp:txXfrm>
        <a:off x="298818" y="3348288"/>
        <a:ext cx="6689462" cy="24246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#1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#2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#3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E3C8D7A-1D92-4036-86A0-625912C45527}" type="datetimeFigureOut">
              <a:rPr lang="ru-RU"/>
              <a:t>02.11.2024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7A359A-AAC9-4694-B092-9378628EBCE9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E3C8D7A-1D92-4036-86A0-625912C45527}" type="datetimeFigureOut">
              <a:rPr lang="ru-RU"/>
              <a:t>02.11.2024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7A359A-AAC9-4694-B092-9378628EBCE9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8724902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838203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E3C8D7A-1D92-4036-86A0-625912C45527}" type="datetimeFigureOut">
              <a:rPr lang="ru-RU"/>
              <a:t>02.11.2024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7A359A-AAC9-4694-B092-9378628EBCE9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E3C8D7A-1D92-4036-86A0-625912C45527}" type="datetimeFigureOut">
              <a:rPr lang="ru-RU"/>
              <a:t>02.11.2024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7A359A-AAC9-4694-B092-9378628EBCE9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1851" y="170974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1851" y="458947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E3C8D7A-1D92-4036-86A0-625912C45527}" type="datetimeFigureOut">
              <a:rPr lang="ru-RU"/>
              <a:t>02.11.2024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7A359A-AAC9-4694-B092-9378628EBCE9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E3C8D7A-1D92-4036-86A0-625912C45527}" type="datetimeFigureOut">
              <a:rPr lang="ru-RU"/>
              <a:t>02.11.2024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7A359A-AAC9-4694-B092-9378628EBCE9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365129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839789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6172203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E3C8D7A-1D92-4036-86A0-625912C45527}" type="datetimeFigureOut">
              <a:rPr lang="ru-RU"/>
              <a:t>02.11.2024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7A359A-AAC9-4694-B092-9378628EBCE9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E3C8D7A-1D92-4036-86A0-625912C45527}" type="datetimeFigureOut">
              <a:rPr lang="ru-RU"/>
              <a:t>02.11.2024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7A359A-AAC9-4694-B092-9378628EBCE9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E3C8D7A-1D92-4036-86A0-625912C45527}" type="datetimeFigureOut">
              <a:rPr lang="ru-RU"/>
              <a:t>02.11.2024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7A359A-AAC9-4694-B092-9378628EBCE9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5183188" y="98743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E3C8D7A-1D92-4036-86A0-625912C45527}" type="datetimeFigureOut">
              <a:rPr lang="ru-RU"/>
              <a:t>02.11.2024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7A359A-AAC9-4694-B092-9378628EBCE9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5183188" y="98743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E3C8D7A-1D92-4036-86A0-625912C45527}" type="datetimeFigureOut">
              <a:rPr lang="ru-RU"/>
              <a:t>02.11.2024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7A359A-AAC9-4694-B092-9378628EBCE9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">
              <a:schemeClr val="accent1">
                <a:lumMod val="5000"/>
                <a:lumOff val="9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84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6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E3C8D7A-1D92-4036-86A0-625912C45527}" type="datetimeFigureOut">
              <a:rPr lang="ru-RU"/>
              <a:t>02.11.2024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6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6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E7A359A-AAC9-4694-B092-9378628EBCE9}" type="slidenum">
              <a:rPr lang="ru-RU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7095306" y="5823924"/>
            <a:ext cx="4895385" cy="738671"/>
          </a:xfrm>
        </p:spPr>
        <p:txBody>
          <a:bodyPr>
            <a:noAutofit/>
          </a:bodyPr>
          <a:lstStyle/>
          <a:p>
            <a:pPr algn="r">
              <a:defRPr/>
            </a:pPr>
            <a:r>
              <a:rPr lang="ru-RU" sz="2200" b="1">
                <a:latin typeface="Times New Roman"/>
                <a:ea typeface="+mj-ea"/>
                <a:cs typeface="Times New Roman"/>
              </a:rPr>
              <a:t>Администрация города Покачи</a:t>
            </a:r>
            <a:endParaRPr/>
          </a:p>
          <a:p>
            <a:pPr algn="r">
              <a:defRPr/>
            </a:pPr>
            <a:r>
              <a:rPr lang="ru-RU" sz="2200" b="1">
                <a:latin typeface="Times New Roman"/>
                <a:ea typeface="+mj-ea"/>
                <a:cs typeface="Times New Roman"/>
              </a:rPr>
              <a:t>05 ноября 2024 год</a:t>
            </a:r>
            <a:endParaRPr/>
          </a:p>
        </p:txBody>
      </p:sp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672020" y="926592"/>
            <a:ext cx="10847959" cy="4772614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3200" b="1">
                <a:latin typeface="Times New Roman"/>
                <a:cs typeface="Times New Roman"/>
              </a:rPr>
              <a:t/>
            </a:r>
            <a:br>
              <a:rPr lang="ru-RU" sz="3200" b="1">
                <a:latin typeface="Times New Roman"/>
                <a:cs typeface="Times New Roman"/>
              </a:rPr>
            </a:br>
            <a:r>
              <a:rPr lang="ru-RU" sz="3200" b="1">
                <a:latin typeface="Times New Roman"/>
                <a:cs typeface="Times New Roman"/>
              </a:rPr>
              <a:t>ОСНОВНЫЕ НАПРАВЛЕНИЯ НАЛОГОВОЙ, БЮДЖЕТНОЙ И ДОЛГОВОЙ ПОЛИТИКИ </a:t>
            </a:r>
            <a:br>
              <a:rPr lang="ru-RU" sz="3200" b="1">
                <a:latin typeface="Times New Roman"/>
                <a:cs typeface="Times New Roman"/>
              </a:rPr>
            </a:br>
            <a:r>
              <a:rPr lang="ru-RU" sz="3200" b="1">
                <a:latin typeface="Times New Roman"/>
                <a:cs typeface="Times New Roman"/>
              </a:rPr>
              <a:t>НА 2025 ГОД И НА ПЛАНОВЫЙ ПЕРИОД </a:t>
            </a:r>
            <a:br>
              <a:rPr lang="ru-RU" sz="3200" b="1">
                <a:latin typeface="Times New Roman"/>
                <a:cs typeface="Times New Roman"/>
              </a:rPr>
            </a:br>
            <a:r>
              <a:rPr lang="ru-RU" sz="3200" b="1">
                <a:latin typeface="Times New Roman"/>
                <a:cs typeface="Times New Roman"/>
              </a:rPr>
              <a:t>2026 И 2027 ГОДОВ</a:t>
            </a:r>
            <a:endParaRPr lang="ru-RU" sz="3200" b="1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679766673"/>
              </p:ext>
            </p:extLst>
          </p:nvPr>
        </p:nvGraphicFramePr>
        <p:xfrm>
          <a:off x="97535" y="109062"/>
          <a:ext cx="11996928" cy="65599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408352303"/>
              </p:ext>
            </p:extLst>
          </p:nvPr>
        </p:nvGraphicFramePr>
        <p:xfrm>
          <a:off x="379141" y="200722"/>
          <a:ext cx="11586117" cy="64683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9" name="Группа 8"/>
          <p:cNvGrpSpPr/>
          <p:nvPr/>
        </p:nvGrpSpPr>
        <p:grpSpPr>
          <a:xfrm>
            <a:off x="4789816" y="2224550"/>
            <a:ext cx="2679274" cy="2420644"/>
            <a:chOff x="4658826" y="4029010"/>
            <a:chExt cx="2679274" cy="2420644"/>
          </a:xfrm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</p:grpSpPr>
        <p:sp>
          <p:nvSpPr>
            <p:cNvPr id="10" name="Овал 9"/>
            <p:cNvSpPr/>
            <p:nvPr/>
          </p:nvSpPr>
          <p:spPr bwMode="auto">
            <a:xfrm>
              <a:off x="4658826" y="4029010"/>
              <a:ext cx="2679274" cy="24206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Овал 4"/>
            <p:cNvSpPr txBox="1"/>
            <p:nvPr/>
          </p:nvSpPr>
          <p:spPr>
            <a:xfrm>
              <a:off x="5051197" y="4383505"/>
              <a:ext cx="1894532" cy="1711654"/>
            </a:xfrm>
            <a:prstGeom prst="rec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" tIns="9525" rIns="9525" bIns="9525" numCol="1" spcCol="1270" anchor="ctr" anchorCtr="0">
              <a:noAutofit/>
            </a:bodyPr>
            <a:lstStyle/>
            <a:p>
              <a:pPr lvl="0" algn="ctr" defTabSz="666749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defRPr/>
              </a:pPr>
              <a:r>
                <a:rPr lang="ru-RU" sz="1500" b="1" kern="1200">
                  <a:solidFill>
                    <a:schemeClr val="tx1"/>
                  </a:solidFill>
                  <a:latin typeface="Times New Roman"/>
                  <a:ea typeface="Arial"/>
                  <a:cs typeface="Times New Roman"/>
                </a:rPr>
                <a:t>Основные направления налоговой, бюджетной и долговой политики на 2025 год и на плановый период 2026 и 2027 годов</a:t>
              </a:r>
              <a:endParaRPr kern="1200"/>
            </a:p>
            <a:p>
              <a:pPr lvl="0" algn="ctr" defTabSz="666749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defRPr/>
              </a:pPr>
              <a:r>
                <a:rPr lang="ru-RU" sz="1500" b="0" kern="1200">
                  <a:solidFill>
                    <a:schemeClr val="tx1"/>
                  </a:solidFill>
                  <a:latin typeface="Times New Roman"/>
                  <a:cs typeface="Times New Roman"/>
                </a:rPr>
                <a:t>(ст.172 БК РФ)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8074566"/>
              </p:ext>
            </p:extLst>
          </p:nvPr>
        </p:nvGraphicFramePr>
        <p:xfrm>
          <a:off x="195072" y="158496"/>
          <a:ext cx="11899392" cy="6534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887450071"/>
              </p:ext>
            </p:extLst>
          </p:nvPr>
        </p:nvGraphicFramePr>
        <p:xfrm>
          <a:off x="100361" y="245327"/>
          <a:ext cx="11820293" cy="64480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407428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>
            <a:graphicFrameLocks/>
          </p:cNvGraphicFramePr>
          <p:nvPr/>
        </p:nvGraphicFramePr>
        <p:xfrm>
          <a:off x="200722" y="1148590"/>
          <a:ext cx="11844973" cy="55813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AutoShape 2" descr="C:\Users\User\Desktop\s1200.webp"/>
          <p:cNvSpPr txBox="1">
            <a:spLocks noChangeAspect="1" noChangeArrowheads="1"/>
          </p:cNvSpPr>
          <p:nvPr/>
        </p:nvSpPr>
        <p:spPr bwMode="auto">
          <a:xfrm>
            <a:off x="200723" y="89223"/>
            <a:ext cx="11753384" cy="1059367"/>
          </a:xfrm>
          <a:prstGeom prst="rect">
            <a:avLst/>
          </a:prstGeom>
          <a:noFill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algn="ctr" defTabSz="914400">
              <a:lnSpc>
                <a:spcPct val="90000"/>
              </a:lnSpc>
              <a:spcBef>
                <a:spcPts val="0"/>
              </a:spcBef>
              <a:buNone/>
              <a:defRPr sz="6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ru-RU" sz="3200" b="1">
                <a:solidFill>
                  <a:srgbClr val="002060"/>
                </a:solidFill>
                <a:latin typeface="Times New Roman"/>
                <a:cs typeface="Times New Roman"/>
              </a:rPr>
              <a:t>Основные направления налоговой политики</a:t>
            </a:r>
            <a:br>
              <a:rPr lang="ru-RU" sz="3200" b="1">
                <a:solidFill>
                  <a:srgbClr val="002060"/>
                </a:solidFill>
                <a:latin typeface="Times New Roman"/>
                <a:cs typeface="Times New Roman"/>
              </a:rPr>
            </a:br>
            <a:r>
              <a:rPr lang="ru-RU" sz="3200" b="1">
                <a:solidFill>
                  <a:srgbClr val="002060"/>
                </a:solidFill>
                <a:latin typeface="Times New Roman"/>
                <a:cs typeface="Times New Roman"/>
              </a:rPr>
              <a:t>на 2025-2027 годы</a:t>
            </a:r>
            <a:endParaRPr lang="ru-RU" sz="3200" b="1"/>
          </a:p>
        </p:txBody>
      </p:sp>
      <p:sp>
        <p:nvSpPr>
          <p:cNvPr id="10" name="TextBox 9"/>
          <p:cNvSpPr txBox="1"/>
          <p:nvPr/>
        </p:nvSpPr>
        <p:spPr bwMode="auto">
          <a:xfrm>
            <a:off x="411257" y="1023105"/>
            <a:ext cx="2880582" cy="583236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ru-RU" sz="2800" b="1" u="sng">
                <a:latin typeface="Times New Roman"/>
                <a:cs typeface="Times New Roman"/>
              </a:rPr>
              <a:t>Приоритетная цель:</a:t>
            </a:r>
          </a:p>
          <a:p>
            <a:pPr lvl="0" algn="ctr">
              <a:defRPr/>
            </a:pPr>
            <a:r>
              <a:rPr lang="ru-RU" sz="2300">
                <a:latin typeface="Times New Roman"/>
                <a:cs typeface="Times New Roman"/>
              </a:rPr>
              <a:t>наращивание налогового потенциала в целях обеспечения роста доходной части бюджета города Покачи, в том числе за счет изыскания дополнительных доходных резервов и снижения налоговой задолженности перед бюджетом</a:t>
            </a:r>
            <a:endParaRPr/>
          </a:p>
          <a:p>
            <a:pPr algn="ctr"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 bwMode="auto">
          <a:xfrm>
            <a:off x="4181856" y="1677129"/>
            <a:ext cx="7107936" cy="5078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Wingdings"/>
              <a:buChar char="ü"/>
              <a:defRPr/>
            </a:pPr>
            <a:r>
              <a:rPr lang="ru-RU">
                <a:latin typeface="Times New Roman"/>
                <a:cs typeface="Times New Roman"/>
              </a:rPr>
              <a:t>выявление правообладателей объектов недвижимости (включая объекты по гаражной амнистии) с целью постановки их на налоговый учет;</a:t>
            </a:r>
            <a:endParaRPr/>
          </a:p>
          <a:p>
            <a:pPr marL="285750" lvl="0" indent="-285750">
              <a:buFont typeface="Wingdings"/>
              <a:buChar char="ü"/>
              <a:defRPr/>
            </a:pPr>
            <a:r>
              <a:rPr lang="ru-RU">
                <a:latin typeface="Times New Roman"/>
                <a:cs typeface="Times New Roman"/>
              </a:rPr>
              <a:t>взаимодействие с налоговыми агентами и налогоплательщиками, направленное на соблюдение налоговой дисциплины и предупреждение уклонения от уплаты налоговых платежей в бюджеты всех уровней;</a:t>
            </a:r>
            <a:endParaRPr/>
          </a:p>
          <a:p>
            <a:pPr marL="285750" lvl="0" indent="-285750">
              <a:buFont typeface="Wingdings"/>
              <a:buChar char="ü"/>
              <a:defRPr/>
            </a:pPr>
            <a:r>
              <a:rPr lang="ru-RU">
                <a:latin typeface="Times New Roman"/>
                <a:cs typeface="Times New Roman"/>
              </a:rPr>
              <a:t>содействие налоговым органам по вовлечению граждан в предпринимательскую деятельность и сокращению неформальной занятости, в том числе путем перехода на применение налога на профессиональный доход;</a:t>
            </a:r>
            <a:endParaRPr/>
          </a:p>
          <a:p>
            <a:pPr marL="285750" lvl="0" indent="-285750">
              <a:buFont typeface="Wingdings"/>
              <a:buChar char="ü"/>
              <a:defRPr/>
            </a:pPr>
            <a:r>
              <a:rPr lang="ru-RU">
                <a:latin typeface="Times New Roman"/>
                <a:cs typeface="Times New Roman"/>
              </a:rPr>
              <a:t>создание оптимальных условий для возможности развития предпринимательской и инвестиционной деятельности хозяйствующих субъектов через сохранение/изменение налоговых льгот и (или) сниженных налоговых ставок по местным налогам по итогам оценки эффективности налоговых расходов муниципального образования города Покачи;</a:t>
            </a:r>
            <a:endParaRPr/>
          </a:p>
          <a:p>
            <a:pPr lvl="0">
              <a:defRPr/>
            </a:pPr>
            <a:endParaRPr lang="ru-RU">
              <a:latin typeface="Times New Roman"/>
              <a:cs typeface="Times New Roman"/>
            </a:endParaRPr>
          </a:p>
        </p:txBody>
      </p:sp>
      <p:sp>
        <p:nvSpPr>
          <p:cNvPr id="13" name="TextBox 12"/>
          <p:cNvSpPr txBox="1"/>
          <p:nvPr/>
        </p:nvSpPr>
        <p:spPr bwMode="auto">
          <a:xfrm>
            <a:off x="4376928" y="1227595"/>
            <a:ext cx="610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800" b="1" u="sng">
                <a:latin typeface="Times New Roman"/>
                <a:cs typeface="Times New Roman"/>
              </a:rPr>
              <a:t>основные  задачи: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791414" y="1227595"/>
            <a:ext cx="178419" cy="53070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431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>
            <a:graphicFrameLocks/>
          </p:cNvGraphicFramePr>
          <p:nvPr/>
        </p:nvGraphicFramePr>
        <p:xfrm>
          <a:off x="200722" y="1148590"/>
          <a:ext cx="11844973" cy="55813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AutoShape 2" descr="C:\Users\User\Desktop\s1200.webp"/>
          <p:cNvSpPr txBox="1">
            <a:spLocks noChangeAspect="1" noChangeArrowheads="1"/>
          </p:cNvSpPr>
          <p:nvPr/>
        </p:nvSpPr>
        <p:spPr bwMode="auto">
          <a:xfrm>
            <a:off x="200723" y="89223"/>
            <a:ext cx="11753384" cy="1059367"/>
          </a:xfrm>
          <a:prstGeom prst="rect">
            <a:avLst/>
          </a:prstGeom>
          <a:noFill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algn="ctr" defTabSz="914400">
              <a:lnSpc>
                <a:spcPct val="90000"/>
              </a:lnSpc>
              <a:spcBef>
                <a:spcPts val="0"/>
              </a:spcBef>
              <a:buNone/>
              <a:defRPr sz="6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ru-RU" sz="3200" b="1">
                <a:solidFill>
                  <a:srgbClr val="002060"/>
                </a:solidFill>
                <a:latin typeface="Times New Roman"/>
                <a:cs typeface="Times New Roman"/>
              </a:rPr>
              <a:t>Основные направления бюджетной политики</a:t>
            </a:r>
            <a:br>
              <a:rPr lang="ru-RU" sz="3200" b="1">
                <a:solidFill>
                  <a:srgbClr val="002060"/>
                </a:solidFill>
                <a:latin typeface="Times New Roman"/>
                <a:cs typeface="Times New Roman"/>
              </a:rPr>
            </a:br>
            <a:r>
              <a:rPr lang="ru-RU" sz="3200" b="1">
                <a:solidFill>
                  <a:srgbClr val="002060"/>
                </a:solidFill>
                <a:latin typeface="Times New Roman"/>
                <a:cs typeface="Times New Roman"/>
              </a:rPr>
              <a:t>на 2025-2027 годы</a:t>
            </a:r>
            <a:endParaRPr lang="ru-RU" sz="3200" b="1"/>
          </a:p>
        </p:txBody>
      </p:sp>
      <p:sp>
        <p:nvSpPr>
          <p:cNvPr id="10" name="TextBox 9"/>
          <p:cNvSpPr txBox="1"/>
          <p:nvPr/>
        </p:nvSpPr>
        <p:spPr bwMode="auto">
          <a:xfrm>
            <a:off x="411257" y="1846407"/>
            <a:ext cx="2670048" cy="418576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ru-RU" sz="2800" b="1" u="sng">
                <a:latin typeface="Times New Roman"/>
                <a:cs typeface="Times New Roman"/>
              </a:rPr>
              <a:t>Приоритетная цель:</a:t>
            </a:r>
          </a:p>
          <a:p>
            <a:pPr lvl="0" algn="ctr">
              <a:defRPr/>
            </a:pPr>
            <a:r>
              <a:rPr lang="ru-RU" sz="2400">
                <a:latin typeface="Times New Roman"/>
                <a:cs typeface="Times New Roman"/>
              </a:rPr>
              <a:t>обеспечение сбалансированности и устойчивости бюджета города Покачи в сложившихся экономических условиях</a:t>
            </a:r>
            <a:endParaRPr/>
          </a:p>
          <a:p>
            <a:pPr algn="ctr"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 bwMode="auto">
          <a:xfrm>
            <a:off x="4181856" y="1677129"/>
            <a:ext cx="710793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Wingdings"/>
              <a:buChar char="ü"/>
              <a:defRPr/>
            </a:pPr>
            <a:r>
              <a:rPr lang="ru-RU">
                <a:latin typeface="Times New Roman"/>
                <a:cs typeface="Times New Roman"/>
              </a:rPr>
              <a:t>совершенствования управления дебиторской задолженностью, включая усиление претензионно – исковой работы с должниками</a:t>
            </a:r>
            <a:endParaRPr/>
          </a:p>
          <a:p>
            <a:pPr marL="285750" lvl="0" indent="-285750">
              <a:buFont typeface="Wingdings"/>
              <a:buChar char="ü"/>
              <a:defRPr/>
            </a:pPr>
            <a:r>
              <a:rPr lang="ru-RU">
                <a:latin typeface="Times New Roman"/>
                <a:cs typeface="Times New Roman"/>
              </a:rPr>
              <a:t>реализации мероприятий, способствующих привлечению в бюджет грантовой поддержки;</a:t>
            </a:r>
          </a:p>
          <a:p>
            <a:pPr marL="285750" lvl="0" indent="-285750">
              <a:buFont typeface="Wingdings"/>
              <a:buChar char="ü"/>
              <a:defRPr/>
            </a:pPr>
            <a:r>
              <a:rPr lang="ru-RU">
                <a:latin typeface="Times New Roman"/>
                <a:cs typeface="Times New Roman"/>
              </a:rPr>
              <a:t>совершенствование подходов к формированию муниципальных программ (в том числе формата и структуры);</a:t>
            </a:r>
          </a:p>
          <a:p>
            <a:pPr marL="285750" lvl="0" indent="-285750">
              <a:buFont typeface="Wingdings"/>
              <a:buChar char="ü"/>
              <a:defRPr/>
            </a:pPr>
            <a:r>
              <a:rPr lang="ru-RU">
                <a:latin typeface="Times New Roman"/>
                <a:cs typeface="Times New Roman"/>
              </a:rPr>
              <a:t>установление приоритизации расходов при реализации мероприятий муниципальных программ исходя из необходимости достижения конечного результата с минимальными расходами;</a:t>
            </a:r>
          </a:p>
          <a:p>
            <a:pPr marL="285750" lvl="0" indent="-285750">
              <a:buFont typeface="Wingdings"/>
              <a:buChar char="ü"/>
              <a:defRPr/>
            </a:pPr>
            <a:r>
              <a:rPr lang="ru-RU">
                <a:latin typeface="Times New Roman"/>
                <a:cs typeface="Times New Roman"/>
              </a:rPr>
              <a:t>повышение эффективности системы управления в отраслях социальной сферы, привлечение внебюджетных источников для финансового обеспечения деятельности МУ;</a:t>
            </a:r>
          </a:p>
          <a:p>
            <a:pPr marL="285750" lvl="0" indent="-285750">
              <a:buFont typeface="Wingdings"/>
              <a:buChar char="ü"/>
              <a:defRPr/>
            </a:pPr>
            <a:r>
              <a:rPr lang="ru-RU">
                <a:latin typeface="Times New Roman"/>
                <a:cs typeface="Times New Roman"/>
              </a:rPr>
              <a:t>продолжение совершенствования системы обзора расходов бюджета города Покачи в части выявления неэффективно используемых ресурсов и своевременного перенаправление их на решение приоритетных задач;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4376928" y="1227595"/>
            <a:ext cx="610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800" b="1" u="sng">
                <a:latin typeface="Times New Roman"/>
                <a:cs typeface="Times New Roman"/>
              </a:rPr>
              <a:t>основные  задачи:</a:t>
            </a: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3791414" y="1227595"/>
            <a:ext cx="178419" cy="53070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>
            <a:graphicFrameLocks/>
          </p:cNvGraphicFramePr>
          <p:nvPr/>
        </p:nvGraphicFramePr>
        <p:xfrm>
          <a:off x="200722" y="1148590"/>
          <a:ext cx="11844973" cy="55813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AutoShape 2" descr="C:\Users\User\Desktop\s1200.webp"/>
          <p:cNvSpPr txBox="1">
            <a:spLocks noChangeAspect="1" noChangeArrowheads="1"/>
          </p:cNvSpPr>
          <p:nvPr/>
        </p:nvSpPr>
        <p:spPr bwMode="auto">
          <a:xfrm>
            <a:off x="200723" y="89223"/>
            <a:ext cx="11753384" cy="1059367"/>
          </a:xfrm>
          <a:prstGeom prst="rect">
            <a:avLst/>
          </a:prstGeom>
          <a:noFill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algn="ctr" defTabSz="914400">
              <a:lnSpc>
                <a:spcPct val="90000"/>
              </a:lnSpc>
              <a:spcBef>
                <a:spcPts val="0"/>
              </a:spcBef>
              <a:buNone/>
              <a:defRPr sz="6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ru-RU" sz="3200" b="1">
                <a:solidFill>
                  <a:srgbClr val="002060"/>
                </a:solidFill>
                <a:latin typeface="Times New Roman"/>
                <a:cs typeface="Times New Roman"/>
              </a:rPr>
              <a:t>Основные направления долговой политики</a:t>
            </a:r>
            <a:br>
              <a:rPr lang="ru-RU" sz="3200" b="1">
                <a:solidFill>
                  <a:srgbClr val="002060"/>
                </a:solidFill>
                <a:latin typeface="Times New Roman"/>
                <a:cs typeface="Times New Roman"/>
              </a:rPr>
            </a:br>
            <a:r>
              <a:rPr lang="ru-RU" sz="3200" b="1">
                <a:solidFill>
                  <a:srgbClr val="002060"/>
                </a:solidFill>
                <a:latin typeface="Times New Roman"/>
                <a:cs typeface="Times New Roman"/>
              </a:rPr>
              <a:t>на 2025-2027 годы</a:t>
            </a:r>
            <a:endParaRPr lang="ru-RU" sz="3200" b="1"/>
          </a:p>
        </p:txBody>
      </p:sp>
      <p:sp>
        <p:nvSpPr>
          <p:cNvPr id="10" name="TextBox 9"/>
          <p:cNvSpPr txBox="1"/>
          <p:nvPr/>
        </p:nvSpPr>
        <p:spPr bwMode="auto">
          <a:xfrm>
            <a:off x="411257" y="2031072"/>
            <a:ext cx="2670048" cy="38164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defRPr/>
            </a:pPr>
            <a:r>
              <a:rPr lang="ru-RU" sz="2800" b="1" u="sng">
                <a:latin typeface="Times New Roman"/>
                <a:cs typeface="Times New Roman"/>
              </a:rPr>
              <a:t>Приоритетная цель:</a:t>
            </a:r>
          </a:p>
          <a:p>
            <a:pPr lvl="0" algn="ctr">
              <a:defRPr/>
            </a:pPr>
            <a:r>
              <a:rPr lang="ru-RU" sz="2400">
                <a:latin typeface="Times New Roman"/>
                <a:cs typeface="Times New Roman"/>
              </a:rPr>
              <a:t>поддержание долговой нагрузки на бюджет города Покачи на уровне с высокой долговой устойчивостью</a:t>
            </a:r>
            <a:endParaRPr/>
          </a:p>
          <a:p>
            <a:pPr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 bwMode="auto">
          <a:xfrm>
            <a:off x="4120896" y="2340864"/>
            <a:ext cx="7107936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Wingdings"/>
              <a:buChar char="ü"/>
              <a:defRPr/>
            </a:pPr>
            <a:r>
              <a:rPr lang="ru-RU" sz="2000">
                <a:latin typeface="Times New Roman"/>
                <a:cs typeface="Times New Roman"/>
              </a:rPr>
              <a:t>привлечение заемных средств с учетом поддержания объема муниципального долга на экономически безопасном уровне и на наиболее приемлемых для города условиях;</a:t>
            </a:r>
            <a:endParaRPr/>
          </a:p>
          <a:p>
            <a:pPr marL="285750" lvl="0" indent="-285750">
              <a:buFont typeface="Wingdings"/>
              <a:buChar char="ü"/>
              <a:defRPr/>
            </a:pPr>
            <a:r>
              <a:rPr lang="ru-RU" sz="2000">
                <a:latin typeface="Times New Roman"/>
                <a:cs typeface="Times New Roman"/>
              </a:rPr>
              <a:t>оптимизация и минимизация обслуживания долговых обязательств за счет привлечения кредитов с наименьшими процентными ставками;</a:t>
            </a:r>
            <a:endParaRPr/>
          </a:p>
          <a:p>
            <a:pPr marL="285750" lvl="0" indent="-285750">
              <a:buFont typeface="Wingdings"/>
              <a:buChar char="ü"/>
              <a:defRPr/>
            </a:pPr>
            <a:r>
              <a:rPr lang="ru-RU" sz="2000">
                <a:latin typeface="Times New Roman"/>
                <a:cs typeface="Times New Roman"/>
              </a:rPr>
              <a:t>прозрачность управления муниципальным долгом и доступность информации о муниципальном долге</a:t>
            </a:r>
            <a:endParaRPr lang="ru-RU" sz="2000"/>
          </a:p>
          <a:p>
            <a:pPr>
              <a:defRPr/>
            </a:pPr>
            <a:endParaRPr lang="ru-RU"/>
          </a:p>
        </p:txBody>
      </p:sp>
      <p:sp>
        <p:nvSpPr>
          <p:cNvPr id="13" name="TextBox 12"/>
          <p:cNvSpPr txBox="1"/>
          <p:nvPr/>
        </p:nvSpPr>
        <p:spPr bwMode="auto">
          <a:xfrm>
            <a:off x="4376928" y="1227595"/>
            <a:ext cx="610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800" b="1" u="sng">
                <a:latin typeface="Times New Roman"/>
                <a:cs typeface="Times New Roman"/>
              </a:rPr>
              <a:t>основные  задачи:</a:t>
            </a: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3791414" y="1227595"/>
            <a:ext cx="178419" cy="53070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AutoShape 2" descr="C:\Users\User\Desktop\s1200.webp"/>
          <p:cNvSpPr txBox="1">
            <a:spLocks noChangeAspect="1" noChangeArrowheads="1"/>
          </p:cNvSpPr>
          <p:nvPr/>
        </p:nvSpPr>
        <p:spPr bwMode="auto">
          <a:xfrm>
            <a:off x="200723" y="89223"/>
            <a:ext cx="11753384" cy="1059367"/>
          </a:xfrm>
          <a:prstGeom prst="rect">
            <a:avLst/>
          </a:prstGeom>
          <a:noFill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algn="ctr" defTabSz="914400">
              <a:lnSpc>
                <a:spcPct val="90000"/>
              </a:lnSpc>
              <a:spcBef>
                <a:spcPts val="0"/>
              </a:spcBef>
              <a:buNone/>
              <a:defRPr sz="6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/>
                <a:cs typeface="Times New Roman"/>
              </a:rPr>
              <a:t>Основные риски налоговой, бюджетной и долговой политики </a:t>
            </a:r>
            <a:endParaRPr dirty="0"/>
          </a:p>
          <a:p>
            <a:pPr>
              <a:lnSpc>
                <a:spcPct val="100000"/>
              </a:lnSpc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/>
                <a:cs typeface="Times New Roman"/>
              </a:rPr>
              <a:t>в 2025-2027 годах и принимаемые меры по их минимизации</a:t>
            </a:r>
            <a:endParaRPr lang="ru-RU" sz="3200" b="1" dirty="0"/>
          </a:p>
        </p:txBody>
      </p:sp>
      <p:graphicFrame>
        <p:nvGraphicFramePr>
          <p:cNvPr id="3" name="Схе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419157"/>
              </p:ext>
            </p:extLst>
          </p:nvPr>
        </p:nvGraphicFramePr>
        <p:xfrm>
          <a:off x="200723" y="902208"/>
          <a:ext cx="11753384" cy="5772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Блок-схема: ссылка на другую страницу 6"/>
          <p:cNvSpPr/>
          <p:nvPr/>
        </p:nvSpPr>
        <p:spPr bwMode="auto">
          <a:xfrm>
            <a:off x="2694431" y="1794934"/>
            <a:ext cx="1437301" cy="1193800"/>
          </a:xfrm>
          <a:prstGeom prst="flowChartOffpageConnector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>
                <a:latin typeface="Times New Roman"/>
                <a:cs typeface="Times New Roman"/>
              </a:rPr>
              <a:t>РИСКИ</a:t>
            </a: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7900415" y="4791456"/>
            <a:ext cx="1743117" cy="15605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>
                <a:latin typeface="Times New Roman"/>
                <a:cs typeface="Times New Roman"/>
              </a:rPr>
              <a:t>МЕРЫ ПО СНИЖЕНИЮ РИСКОВ</a:t>
            </a:r>
          </a:p>
        </p:txBody>
      </p:sp>
      <p:sp>
        <p:nvSpPr>
          <p:cNvPr id="2" name="Пятиугольник 1"/>
          <p:cNvSpPr/>
          <p:nvPr/>
        </p:nvSpPr>
        <p:spPr>
          <a:xfrm rot="5400000">
            <a:off x="2417213" y="521130"/>
            <a:ext cx="1598327" cy="3336881"/>
          </a:xfrm>
          <a:prstGeom prst="homePlate">
            <a:avLst/>
          </a:prstGeom>
          <a:solidFill>
            <a:srgbClr val="99CC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ятиугольник 7"/>
          <p:cNvSpPr/>
          <p:nvPr/>
        </p:nvSpPr>
        <p:spPr bwMode="auto">
          <a:xfrm rot="16200000">
            <a:off x="8468608" y="3483965"/>
            <a:ext cx="1598327" cy="3336881"/>
          </a:xfrm>
          <a:prstGeom prst="homePlate">
            <a:avLst/>
          </a:prstGeom>
          <a:solidFill>
            <a:srgbClr val="99CC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ссылка на другую страницу 9"/>
          <p:cNvSpPr/>
          <p:nvPr/>
        </p:nvSpPr>
        <p:spPr bwMode="auto">
          <a:xfrm>
            <a:off x="2497725" y="1557116"/>
            <a:ext cx="1437301" cy="1193800"/>
          </a:xfrm>
          <a:prstGeom prst="flowChartOffpageConnector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dirty="0">
                <a:latin typeface="Times New Roman"/>
                <a:cs typeface="Times New Roman"/>
              </a:rPr>
              <a:t>РИСКИ</a:t>
            </a: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396212" y="4591225"/>
            <a:ext cx="1743117" cy="15605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dirty="0">
                <a:latin typeface="Times New Roman"/>
                <a:cs typeface="Times New Roman"/>
              </a:rPr>
              <a:t>МЕРЫ ПО СНИЖЕНИЮ РИСКОВ</a:t>
            </a:r>
          </a:p>
        </p:txBody>
      </p:sp>
    </p:spTree>
    <p:extLst>
      <p:ext uri="{BB962C8B-B14F-4D97-AF65-F5344CB8AC3E}">
        <p14:creationId xmlns:p14="http://schemas.microsoft.com/office/powerpoint/2010/main" val="221157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808512" y="777681"/>
            <a:ext cx="10847959" cy="508002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  <a:defRPr/>
            </a:pPr>
            <a:r>
              <a:rPr lang="ru-RU" sz="4800" b="1">
                <a:latin typeface="Times New Roman"/>
                <a:cs typeface="Times New Roman"/>
              </a:rPr>
              <a:t/>
            </a:r>
            <a:br>
              <a:rPr lang="ru-RU" sz="4800" b="1">
                <a:latin typeface="Times New Roman"/>
                <a:cs typeface="Times New Roman"/>
              </a:rPr>
            </a:br>
            <a:r>
              <a:rPr lang="ru-RU" sz="4800" b="1">
                <a:latin typeface="Times New Roman"/>
                <a:cs typeface="Times New Roman"/>
              </a:rPr>
              <a:t/>
            </a:r>
            <a:br>
              <a:rPr lang="ru-RU" sz="4800" b="1">
                <a:latin typeface="Times New Roman"/>
                <a:cs typeface="Times New Roman"/>
              </a:rPr>
            </a:br>
            <a:r>
              <a:rPr lang="ru-RU" sz="4800" b="1">
                <a:latin typeface="Times New Roman"/>
                <a:cs typeface="Times New Roman"/>
              </a:rPr>
              <a:t>Спасибо за внимание!</a:t>
            </a:r>
            <a:endParaRPr lang="ru-RU" sz="4800" b="1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7095306" y="5823924"/>
            <a:ext cx="4895385" cy="738671"/>
          </a:xfrm>
        </p:spPr>
        <p:txBody>
          <a:bodyPr>
            <a:noAutofit/>
          </a:bodyPr>
          <a:lstStyle/>
          <a:p>
            <a:pPr algn="r">
              <a:defRPr/>
            </a:pPr>
            <a:r>
              <a:rPr lang="ru-RU" sz="2200" b="1">
                <a:latin typeface="Times New Roman"/>
                <a:ea typeface="+mj-ea"/>
                <a:cs typeface="Times New Roman"/>
              </a:rPr>
              <a:t>Администрация города Покачи</a:t>
            </a:r>
            <a:endParaRPr/>
          </a:p>
          <a:p>
            <a:pPr algn="r">
              <a:defRPr/>
            </a:pPr>
            <a:r>
              <a:rPr lang="ru-RU" sz="2200" b="1">
                <a:latin typeface="Times New Roman"/>
                <a:ea typeface="+mj-ea"/>
                <a:cs typeface="Times New Roman"/>
              </a:rPr>
              <a:t>05 ноября 2024 год</a:t>
            </a:r>
            <a:endParaRPr/>
          </a:p>
        </p:txBody>
      </p:sp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672020" y="926592"/>
            <a:ext cx="10847959" cy="4772614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3200" b="1">
                <a:latin typeface="Times New Roman"/>
                <a:cs typeface="Times New Roman"/>
              </a:rPr>
              <a:t/>
            </a:r>
            <a:br>
              <a:rPr lang="ru-RU" sz="3200" b="1">
                <a:latin typeface="Times New Roman"/>
                <a:cs typeface="Times New Roman"/>
              </a:rPr>
            </a:br>
            <a:r>
              <a:rPr lang="ru-RU" sz="3200" b="1">
                <a:latin typeface="Times New Roman"/>
                <a:cs typeface="Times New Roman"/>
              </a:rPr>
              <a:t>ОСНОВНЫЕ НАПРАВЛЕНИЯ НАЛОГОВОЙ, БЮДЖЕТНОЙ И ДОЛГОВОЙ ПОЛИТИКИ </a:t>
            </a:r>
            <a:br>
              <a:rPr lang="ru-RU" sz="3200" b="1">
                <a:latin typeface="Times New Roman"/>
                <a:cs typeface="Times New Roman"/>
              </a:rPr>
            </a:br>
            <a:r>
              <a:rPr lang="ru-RU" sz="3200" b="1">
                <a:latin typeface="Times New Roman"/>
                <a:cs typeface="Times New Roman"/>
              </a:rPr>
              <a:t>НА 2025 ГОД И НА ПЛАНОВЫЙ ПЕРИОД </a:t>
            </a:r>
            <a:br>
              <a:rPr lang="ru-RU" sz="3200" b="1">
                <a:latin typeface="Times New Roman"/>
                <a:cs typeface="Times New Roman"/>
              </a:rPr>
            </a:br>
            <a:r>
              <a:rPr lang="ru-RU" sz="3200" b="1">
                <a:latin typeface="Times New Roman"/>
                <a:cs typeface="Times New Roman"/>
              </a:rPr>
              <a:t>2026 И 2027 ГОДОВ</a:t>
            </a:r>
            <a:endParaRPr lang="ru-RU" sz="3200" b="1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Литейная">
      <a:fillStyleLst>
        <a:solidFill>
          <a:schemeClr val="phClr"/>
        </a:solidFill>
        <a:gradFill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</TotalTime>
  <Words>637</Words>
  <Application>Microsoft Office PowerPoint</Application>
  <DocSecurity>0</DocSecurity>
  <PresentationFormat>Широкоэкранный</PresentationFormat>
  <Paragraphs>57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Wingdings</vt:lpstr>
      <vt:lpstr>Тема Office</vt:lpstr>
      <vt:lpstr> ОСНОВНЫЕ НАПРАВЛЕНИЯ НАЛОГОВОЙ, БЮДЖЕТНОЙ И ДОЛГОВОЙ ПОЛИТИКИ  НА 2025 ГОД И НА ПЛАНОВЫЙ ПЕРИОД  2026 И 2027 ГОДОВ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Спасибо за внимание!</vt:lpstr>
      <vt:lpstr> ОСНОВНЫЕ НАПРАВЛЕНИЯ НАЛОГОВОЙ, БЮДЖЕТНОЙ И ДОЛГОВОЙ ПОЛИТИКИ  НА 2025 ГОД И НА ПЛАНОВЫЙ ПЕРИОД  2026 И 2027 ГОДОВ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Пользователь</dc:creator>
  <cp:keywords/>
  <dc:description/>
  <cp:lastModifiedBy>Пользователь</cp:lastModifiedBy>
  <cp:revision>412</cp:revision>
  <dcterms:created xsi:type="dcterms:W3CDTF">2019-09-17T05:02:43Z</dcterms:created>
  <dcterms:modified xsi:type="dcterms:W3CDTF">2024-11-02T16:30:57Z</dcterms:modified>
  <cp:category/>
  <dc:identifier/>
  <cp:contentStatus/>
  <dc:language/>
  <cp:version/>
</cp:coreProperties>
</file>